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72" r:id="rId7"/>
    <p:sldId id="273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9F7473-A74E-46D4-9441-4E631D3CC36B}">
          <p14:sldIdLst>
            <p14:sldId id="264"/>
            <p14:sldId id="258"/>
            <p14:sldId id="259"/>
            <p14:sldId id="260"/>
            <p14:sldId id="261"/>
            <p14:sldId id="272"/>
            <p14:sldId id="273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Oddíl bez názvu" id="{F4938976-0EAE-401C-BF2D-2E7EE3BC01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32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2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64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4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3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43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0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4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5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FCE9-6FA5-46E3-84B6-D85F4CF98EC4}" type="datetimeFigureOut">
              <a:rPr lang="cs-CZ" smtClean="0"/>
              <a:t>22. 1. 2024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8CE1-B7E5-4563-B77C-6FE525F68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7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tlava@unicov.cz" TargetMode="External"/><Relationship Id="rId7" Type="http://schemas.openxmlformats.org/officeDocument/2006/relationships/hyperlink" Target="https://www.zamekcechy.cz/" TargetMode="External"/><Relationship Id="rId2" Type="http://schemas.openxmlformats.org/officeDocument/2006/relationships/hyperlink" Target="https://mkzunicov.cz/satlava-muzeum-vezenstvi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ezervacecpk@vmo.cz" TargetMode="External"/><Relationship Id="rId5" Type="http://schemas.openxmlformats.org/officeDocument/2006/relationships/hyperlink" Target="https://www.zamek.namestnahane.cz/" TargetMode="External"/><Relationship Id="rId4" Type="http://schemas.openxmlformats.org/officeDocument/2006/relationships/hyperlink" Target="mailto:zamek@namestnahane.cz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kavarna-lostice.cz" TargetMode="External"/><Relationship Id="rId3" Type="http://schemas.openxmlformats.org/officeDocument/2006/relationships/hyperlink" Target="https://www.facebook.com/tvaruzkovelahudky/" TargetMode="External"/><Relationship Id="rId7" Type="http://schemas.openxmlformats.org/officeDocument/2006/relationships/hyperlink" Target="https://ucoufalu.com/" TargetMode="External"/><Relationship Id="rId2" Type="http://schemas.openxmlformats.org/officeDocument/2006/relationships/hyperlink" Target="mailto:tvaruzkovelahudky@gmai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ucoufalu.com" TargetMode="External"/><Relationship Id="rId5" Type="http://schemas.openxmlformats.org/officeDocument/2006/relationships/hyperlink" Target="https://motorest.sumpersko.com/5823/ubytovani-lostice/" TargetMode="External"/><Relationship Id="rId4" Type="http://schemas.openxmlformats.org/officeDocument/2006/relationships/hyperlink" Target="mailto:stikamotorest@seznam.cz" TargetMode="External"/><Relationship Id="rId9" Type="http://schemas.openxmlformats.org/officeDocument/2006/relationships/hyperlink" Target="https://www.kavarna-lostice.cz/cs/kontak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alaskuvgrunt.cz" TargetMode="External"/><Relationship Id="rId7" Type="http://schemas.openxmlformats.org/officeDocument/2006/relationships/hyperlink" Target="https://www.lostice-naruzku.cz/" TargetMode="External"/><Relationship Id="rId2" Type="http://schemas.openxmlformats.org/officeDocument/2006/relationships/hyperlink" Target="https://www.kemp-mohelnice.cz/kontakty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Vykydalova9@seznam.cz" TargetMode="External"/><Relationship Id="rId5" Type="http://schemas.openxmlformats.org/officeDocument/2006/relationships/hyperlink" Target="https://www.tvaruzkovacukrarna.cz/" TargetMode="External"/><Relationship Id="rId4" Type="http://schemas.openxmlformats.org/officeDocument/2006/relationships/hyperlink" Target="mailto:info@tvaruzkovacukrarna.cz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ZAPSPKospokl@epos.cd.cz" TargetMode="External"/><Relationship Id="rId3" Type="http://schemas.openxmlformats.org/officeDocument/2006/relationships/hyperlink" Target="https://www.tydra.cz/lode" TargetMode="External"/><Relationship Id="rId7" Type="http://schemas.openxmlformats.org/officeDocument/2006/relationships/hyperlink" Target="mailto:SPK@info.cd.cz" TargetMode="External"/><Relationship Id="rId2" Type="http://schemas.openxmlformats.org/officeDocument/2006/relationships/hyperlink" Target="tel:+42077576676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ZNMtranzitoz@zap.cd.cz" TargetMode="External"/><Relationship Id="rId11" Type="http://schemas.openxmlformats.org/officeDocument/2006/relationships/hyperlink" Target="mailto:HNM@info.cd.cz" TargetMode="External"/><Relationship Id="rId5" Type="http://schemas.openxmlformats.org/officeDocument/2006/relationships/hyperlink" Target="mailto:ZNM@cdcentrum.cd.cz" TargetMode="External"/><Relationship Id="rId10" Type="http://schemas.openxmlformats.org/officeDocument/2006/relationships/hyperlink" Target="mailto:PRE@cdcentrum.cd.cz" TargetMode="External"/><Relationship Id="rId4" Type="http://schemas.openxmlformats.org/officeDocument/2006/relationships/hyperlink" Target="mailto:OLCmankan@zap.cd.cz" TargetMode="External"/><Relationship Id="rId9" Type="http://schemas.openxmlformats.org/officeDocument/2006/relationships/hyperlink" Target="mailto:ZAPJEKmezpokl@epos.cd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aruzky.cz/rezervace" TargetMode="External"/><Relationship Id="rId2" Type="http://schemas.openxmlformats.org/officeDocument/2006/relationships/hyperlink" Target="tel:+420583401217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tel:+420603729105" TargetMode="External"/><Relationship Id="rId4" Type="http://schemas.openxmlformats.org/officeDocument/2006/relationships/hyperlink" Target="tel:+4205834012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spektatolerance@seznam.com" TargetMode="External"/><Relationship Id="rId2" Type="http://schemas.openxmlformats.org/officeDocument/2006/relationships/hyperlink" Target="mailto:plasty-vyroubal@plasty-vyroubal.cz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muzeum-sumperk.cz/" TargetMode="External"/><Relationship Id="rId4" Type="http://schemas.openxmlformats.org/officeDocument/2006/relationships/hyperlink" Target="http://www.respectandtoleranc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javoricko@caves.cz" TargetMode="External"/><Relationship Id="rId3" Type="http://schemas.openxmlformats.org/officeDocument/2006/relationships/hyperlink" Target="https://muzeum-sumperk.cz/muzea/usov/" TargetMode="External"/><Relationship Id="rId7" Type="http://schemas.openxmlformats.org/officeDocument/2006/relationships/hyperlink" Target="https://www.hrad-bouzov.cz/cs" TargetMode="External"/><Relationship Id="rId2" Type="http://schemas.openxmlformats.org/officeDocument/2006/relationships/hyperlink" Target="mailto:usov@muzeum-sumperk.cz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ezervace.bouzov@npu.cz" TargetMode="External"/><Relationship Id="rId5" Type="http://schemas.openxmlformats.org/officeDocument/2006/relationships/hyperlink" Target="https://mladecske.caves.cz/" TargetMode="External"/><Relationship Id="rId4" Type="http://schemas.openxmlformats.org/officeDocument/2006/relationships/hyperlink" Target="mailto:mladec@caves.cz" TargetMode="External"/><Relationship Id="rId9" Type="http://schemas.openxmlformats.org/officeDocument/2006/relationships/hyperlink" Target="https://javoricske.caves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89037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Dámy a pánové, vážení tvarůžkoví přátelé, </a:t>
            </a:r>
            <a:br>
              <a:rPr lang="cs-CZ" sz="2000" dirty="0" smtClean="0">
                <a:latin typeface="Franklin Gothic Medium" panose="020B0603020102020204" pitchFamily="34" charset="0"/>
              </a:rPr>
            </a:br>
            <a:r>
              <a:rPr lang="cs-CZ" sz="2000" dirty="0" smtClean="0">
                <a:latin typeface="Franklin Gothic Medium" panose="020B0603020102020204" pitchFamily="34" charset="0"/>
              </a:rPr>
              <a:t/>
            </a:r>
            <a:br>
              <a:rPr lang="cs-CZ" sz="2000" dirty="0" smtClean="0">
                <a:latin typeface="Franklin Gothic Medium" panose="020B0603020102020204" pitchFamily="34" charset="0"/>
              </a:rPr>
            </a:br>
            <a:r>
              <a:rPr lang="cs-CZ" sz="2000" dirty="0" smtClean="0">
                <a:latin typeface="Franklin Gothic Medium" panose="020B0603020102020204" pitchFamily="34" charset="0"/>
              </a:rPr>
              <a:t>obracíme se na Vás s nabídkou návštěvy muzea Olomouckých tvarůžků v Lošticích (okres Šumperk, Olomoucký kraj). Tento výlet by mohl být zajímavý např. pro nejrůznější společenská či sportovní seskupení nebo školy ve Vaší obci, proto Vás prosíme o předání informací také jim</a:t>
            </a:r>
            <a:r>
              <a:rPr lang="cs-CZ" sz="2000" dirty="0">
                <a:latin typeface="Franklin Gothic Medium" panose="020B0603020102020204" pitchFamily="34" charset="0"/>
              </a:rPr>
              <a:t>.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1"/>
            <a:ext cx="4677871" cy="33981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7" y="3048001"/>
            <a:ext cx="3904734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815016"/>
            <a:ext cx="3932237" cy="1600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  <a:hlinkClick r:id="rId2" tooltip="Přejít na: https://mkzunicov.cz/satlava-muzeum-vezenstvi"/>
              </a:rPr>
              <a:t>Šatlava</a:t>
            </a:r>
            <a:r>
              <a:rPr lang="cs-CZ" sz="2000" b="1" dirty="0">
                <a:latin typeface="Franklin Gothic Medium" panose="020B0603020102020204" pitchFamily="34" charset="0"/>
                <a:hlinkClick r:id="rId2" tooltip="Přejít na: https://mkzunicov.cz/satlava-muzeum-vezenstvi"/>
              </a:rPr>
              <a:t> - muzeum vězeňství</a:t>
            </a:r>
            <a:endParaRPr lang="cs-CZ" sz="2000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Příční 205, 783 91 Uničov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el.: </a:t>
            </a:r>
            <a:r>
              <a:rPr lang="cs-CZ" sz="2000" dirty="0">
                <a:latin typeface="Franklin Gothic Medium" panose="020B0603020102020204" pitchFamily="34" charset="0"/>
              </a:rPr>
              <a:t>585 054 880, 734 513 953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e-mail:</a:t>
            </a:r>
            <a:r>
              <a:rPr lang="cs-CZ" sz="2000" u="sng" dirty="0">
                <a:latin typeface="Franklin Gothic Medium" panose="020B0603020102020204" pitchFamily="34" charset="0"/>
              </a:rPr>
              <a:t> </a:t>
            </a: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satlava@unicov.cz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2"/>
              </a:rPr>
              <a:t>https://</a:t>
            </a:r>
            <a:r>
              <a:rPr lang="cs-CZ" sz="2000" u="sng" dirty="0" smtClean="0">
                <a:latin typeface="Franklin Gothic Medium" panose="020B0603020102020204" pitchFamily="34" charset="0"/>
                <a:hlinkClick r:id="rId2"/>
              </a:rPr>
              <a:t>mkzunicov.cz/satlava-muzeum-vezenstvi</a:t>
            </a:r>
            <a:endParaRPr lang="cs-CZ" sz="2000" u="sng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u="sng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Zámek </a:t>
            </a:r>
            <a:r>
              <a:rPr lang="cs-CZ" sz="2000" b="1" dirty="0">
                <a:latin typeface="Franklin Gothic Medium" panose="020B0603020102020204" pitchFamily="34" charset="0"/>
              </a:rPr>
              <a:t>Náměšť na Hané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Adresa: Hrad 1, 783 44 Náměšť na Hané 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 585 952 184, 737 291 359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e-mail: </a:t>
            </a: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zamek@namestnahane.cz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5"/>
              </a:rPr>
              <a:t>https://www.zamek.namestnahane.cz/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Franklin Gothic Medium" panose="020B06030201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606067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Franklin Gothic Medium" panose="020B0603020102020204" pitchFamily="34" charset="0"/>
              </a:rPr>
              <a:t>Zámek Čechy pod Kosířem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dirty="0">
                <a:latin typeface="Franklin Gothic Medium" panose="020B0603020102020204" pitchFamily="34" charset="0"/>
              </a:rPr>
              <a:t>Adresa: Mánesova 1, 798 58 Čechy pod Kosířem 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t</a:t>
            </a:r>
            <a:r>
              <a:rPr lang="cs-CZ" sz="2200" dirty="0" smtClean="0">
                <a:latin typeface="Franklin Gothic Medium" panose="020B0603020102020204" pitchFamily="34" charset="0"/>
              </a:rPr>
              <a:t>el</a:t>
            </a:r>
            <a:r>
              <a:rPr lang="cs-CZ" sz="2200" dirty="0">
                <a:latin typeface="Franklin Gothic Medium" panose="020B0603020102020204" pitchFamily="34" charset="0"/>
              </a:rPr>
              <a:t>.: 773 784 110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e</a:t>
            </a:r>
            <a:r>
              <a:rPr lang="cs-CZ" sz="2200" dirty="0" smtClean="0">
                <a:latin typeface="Franklin Gothic Medium" panose="020B0603020102020204" pitchFamily="34" charset="0"/>
              </a:rPr>
              <a:t>-mail</a:t>
            </a:r>
            <a:r>
              <a:rPr lang="cs-CZ" sz="2200" dirty="0">
                <a:latin typeface="Franklin Gothic Medium" panose="020B0603020102020204" pitchFamily="34" charset="0"/>
              </a:rPr>
              <a:t>: </a:t>
            </a:r>
            <a:r>
              <a:rPr lang="cs-CZ" sz="2200" u="sng" dirty="0">
                <a:latin typeface="Franklin Gothic Medium" panose="020B0603020102020204" pitchFamily="34" charset="0"/>
                <a:hlinkClick r:id="rId6"/>
              </a:rPr>
              <a:t>rezervacecpk@vmo.cz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u="sng" dirty="0">
                <a:latin typeface="Franklin Gothic Medium" panose="020B0603020102020204" pitchFamily="34" charset="0"/>
                <a:hlinkClick r:id="rId7"/>
              </a:rPr>
              <a:t>https://www.zamekcechy.cz/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dirty="0">
                <a:latin typeface="Franklin Gothic Medium" panose="020B0603020102020204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60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621" y="5947718"/>
            <a:ext cx="3932237" cy="6590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96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Tvarůžkové lahůdky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Adresa: nám. Míru 54, 789 83 Loštice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 776 713 600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 </a:t>
            </a:r>
            <a:r>
              <a:rPr lang="cs-CZ" sz="2000" u="sng" dirty="0">
                <a:latin typeface="Franklin Gothic Medium" panose="020B0603020102020204" pitchFamily="34" charset="0"/>
                <a:hlinkClick r:id="rId2"/>
              </a:rPr>
              <a:t>tvaruzkovelahudky@gmail.com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https://www.facebook.com/tvaruzkovelahudky</a:t>
            </a:r>
            <a:r>
              <a:rPr lang="cs-CZ" sz="2000" u="sng" dirty="0" smtClean="0">
                <a:latin typeface="Franklin Gothic Medium" panose="020B0603020102020204" pitchFamily="34" charset="0"/>
                <a:hlinkClick r:id="rId3"/>
              </a:rPr>
              <a:t>/</a:t>
            </a:r>
            <a:endParaRPr lang="cs-CZ" sz="2000" u="sng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u="sng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U Rytíře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Adresa: nám. Míru 115, 789 83 Loštice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 583 445 528, 603 547 521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 </a:t>
            </a: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stikamotorest@seznam.cz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5"/>
              </a:rPr>
              <a:t>https://motorest.sumpersko.com/5823/ubytovani-lostice/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Franklin Gothic Medium" panose="020B0603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960294"/>
          </a:xfrm>
        </p:spPr>
        <p:txBody>
          <a:bodyPr>
            <a:normAutofit fontScale="32500" lnSpcReduction="20000"/>
          </a:bodyPr>
          <a:lstStyle/>
          <a:p>
            <a:r>
              <a:rPr lang="cs-CZ" sz="6200" b="1" dirty="0">
                <a:latin typeface="Franklin Gothic Medium" panose="020B0603020102020204" pitchFamily="34" charset="0"/>
              </a:rPr>
              <a:t>Restaurace a penzion U Coufalů</a:t>
            </a:r>
            <a:endParaRPr lang="cs-CZ" sz="6200" dirty="0">
              <a:latin typeface="Franklin Gothic Medium" panose="020B0603020102020204" pitchFamily="34" charset="0"/>
            </a:endParaRPr>
          </a:p>
          <a:p>
            <a:r>
              <a:rPr lang="cs-CZ" sz="6200" dirty="0">
                <a:latin typeface="Franklin Gothic Medium" panose="020B0603020102020204" pitchFamily="34" charset="0"/>
              </a:rPr>
              <a:t>Adresa: nám. Míru 62/3, 789 83 Loštice</a:t>
            </a:r>
          </a:p>
          <a:p>
            <a:r>
              <a:rPr lang="cs-CZ" sz="6200" dirty="0">
                <a:latin typeface="Franklin Gothic Medium" panose="020B0603020102020204" pitchFamily="34" charset="0"/>
              </a:rPr>
              <a:t>t</a:t>
            </a:r>
            <a:r>
              <a:rPr lang="cs-CZ" sz="6200" dirty="0" smtClean="0">
                <a:latin typeface="Franklin Gothic Medium" panose="020B0603020102020204" pitchFamily="34" charset="0"/>
              </a:rPr>
              <a:t>el</a:t>
            </a:r>
            <a:r>
              <a:rPr lang="cs-CZ" sz="6200" dirty="0">
                <a:latin typeface="Franklin Gothic Medium" panose="020B0603020102020204" pitchFamily="34" charset="0"/>
              </a:rPr>
              <a:t>.: 583 445 191</a:t>
            </a:r>
          </a:p>
          <a:p>
            <a:r>
              <a:rPr lang="cs-CZ" sz="6200" dirty="0">
                <a:latin typeface="Franklin Gothic Medium" panose="020B0603020102020204" pitchFamily="34" charset="0"/>
              </a:rPr>
              <a:t>e</a:t>
            </a:r>
            <a:r>
              <a:rPr lang="cs-CZ" sz="6200" dirty="0" smtClean="0">
                <a:latin typeface="Franklin Gothic Medium" panose="020B0603020102020204" pitchFamily="34" charset="0"/>
              </a:rPr>
              <a:t>-mail</a:t>
            </a:r>
            <a:r>
              <a:rPr lang="cs-CZ" sz="6200" dirty="0">
                <a:latin typeface="Franklin Gothic Medium" panose="020B0603020102020204" pitchFamily="34" charset="0"/>
              </a:rPr>
              <a:t>: </a:t>
            </a:r>
            <a:r>
              <a:rPr lang="cs-CZ" sz="6200" u="sng" dirty="0">
                <a:latin typeface="Franklin Gothic Medium" panose="020B0603020102020204" pitchFamily="34" charset="0"/>
                <a:hlinkClick r:id="rId6"/>
              </a:rPr>
              <a:t>info@ucoufalu.com</a:t>
            </a:r>
            <a:endParaRPr lang="cs-CZ" sz="6200" dirty="0">
              <a:latin typeface="Franklin Gothic Medium" panose="020B0603020102020204" pitchFamily="34" charset="0"/>
            </a:endParaRPr>
          </a:p>
          <a:p>
            <a:r>
              <a:rPr lang="cs-CZ" sz="6200" u="sng" dirty="0">
                <a:latin typeface="Franklin Gothic Medium" panose="020B0603020102020204" pitchFamily="34" charset="0"/>
                <a:hlinkClick r:id="rId7"/>
              </a:rPr>
              <a:t>https://ucoufalu.com</a:t>
            </a:r>
            <a:r>
              <a:rPr lang="cs-CZ" sz="6200" u="sng" dirty="0" smtClean="0">
                <a:latin typeface="Franklin Gothic Medium" panose="020B0603020102020204" pitchFamily="34" charset="0"/>
                <a:hlinkClick r:id="rId7"/>
              </a:rPr>
              <a:t>/</a:t>
            </a:r>
            <a:endParaRPr lang="cs-CZ" sz="6200" u="sng" dirty="0" smtClean="0">
              <a:latin typeface="Franklin Gothic Medium" panose="020B0603020102020204" pitchFamily="34" charset="0"/>
            </a:endParaRPr>
          </a:p>
          <a:p>
            <a:endParaRPr lang="cs-CZ" sz="6200" dirty="0">
              <a:latin typeface="Franklin Gothic Medium" panose="020B0603020102020204" pitchFamily="34" charset="0"/>
            </a:endParaRPr>
          </a:p>
          <a:p>
            <a:r>
              <a:rPr lang="cs-CZ" sz="6200" b="1" dirty="0" smtClean="0">
                <a:latin typeface="Franklin Gothic Medium" panose="020B0603020102020204" pitchFamily="34" charset="0"/>
              </a:rPr>
              <a:t>Kavárna </a:t>
            </a:r>
            <a:r>
              <a:rPr lang="cs-CZ" sz="6200" b="1" dirty="0">
                <a:latin typeface="Franklin Gothic Medium" panose="020B0603020102020204" pitchFamily="34" charset="0"/>
              </a:rPr>
              <a:t>galerie U Lišky Bystroušky</a:t>
            </a:r>
            <a:endParaRPr lang="cs-CZ" sz="6200" dirty="0">
              <a:latin typeface="Franklin Gothic Medium" panose="020B0603020102020204" pitchFamily="34" charset="0"/>
            </a:endParaRPr>
          </a:p>
          <a:p>
            <a:r>
              <a:rPr lang="cs-CZ" sz="6200" dirty="0">
                <a:latin typeface="Franklin Gothic Medium" panose="020B0603020102020204" pitchFamily="34" charset="0"/>
              </a:rPr>
              <a:t>Adresa: nám. Míru 54, 789 83 Loštice</a:t>
            </a:r>
          </a:p>
          <a:p>
            <a:r>
              <a:rPr lang="cs-CZ" sz="6200" dirty="0">
                <a:latin typeface="Franklin Gothic Medium" panose="020B0603020102020204" pitchFamily="34" charset="0"/>
              </a:rPr>
              <a:t>t</a:t>
            </a:r>
            <a:r>
              <a:rPr lang="cs-CZ" sz="6200" dirty="0" smtClean="0">
                <a:latin typeface="Franklin Gothic Medium" panose="020B0603020102020204" pitchFamily="34" charset="0"/>
              </a:rPr>
              <a:t>el</a:t>
            </a:r>
            <a:r>
              <a:rPr lang="cs-CZ" sz="6200" dirty="0">
                <a:latin typeface="Franklin Gothic Medium" panose="020B0603020102020204" pitchFamily="34" charset="0"/>
              </a:rPr>
              <a:t>.: 776 713 600, 725 954 581</a:t>
            </a:r>
          </a:p>
          <a:p>
            <a:r>
              <a:rPr lang="cs-CZ" sz="6200" dirty="0">
                <a:latin typeface="Franklin Gothic Medium" panose="020B0603020102020204" pitchFamily="34" charset="0"/>
              </a:rPr>
              <a:t>e</a:t>
            </a:r>
            <a:r>
              <a:rPr lang="cs-CZ" sz="6200" dirty="0" smtClean="0">
                <a:latin typeface="Franklin Gothic Medium" panose="020B0603020102020204" pitchFamily="34" charset="0"/>
              </a:rPr>
              <a:t>-mail</a:t>
            </a:r>
            <a:r>
              <a:rPr lang="cs-CZ" sz="6200" dirty="0">
                <a:latin typeface="Franklin Gothic Medium" panose="020B0603020102020204" pitchFamily="34" charset="0"/>
              </a:rPr>
              <a:t>: </a:t>
            </a:r>
            <a:r>
              <a:rPr lang="cs-CZ" sz="6200" u="sng" dirty="0">
                <a:latin typeface="Franklin Gothic Medium" panose="020B0603020102020204" pitchFamily="34" charset="0"/>
                <a:hlinkClick r:id="rId8"/>
              </a:rPr>
              <a:t>info@kavarna-lostice.cz</a:t>
            </a:r>
            <a:endParaRPr lang="cs-CZ" sz="6200" dirty="0">
              <a:latin typeface="Franklin Gothic Medium" panose="020B0603020102020204" pitchFamily="34" charset="0"/>
            </a:endParaRPr>
          </a:p>
          <a:p>
            <a:r>
              <a:rPr lang="cs-CZ" sz="6200" u="sng" dirty="0">
                <a:latin typeface="Franklin Gothic Medium" panose="020B0603020102020204" pitchFamily="34" charset="0"/>
                <a:hlinkClick r:id="rId9"/>
              </a:rPr>
              <a:t>https://www.kavarna-lostice.cz/cs/kontakt</a:t>
            </a:r>
            <a:endParaRPr lang="cs-CZ" sz="6200" dirty="0">
              <a:latin typeface="Franklin Gothic Medium" panose="020B0603020102020204" pitchFamily="34" charset="0"/>
            </a:endParaRPr>
          </a:p>
          <a:p>
            <a:endParaRPr lang="cs-CZ" sz="2600" dirty="0">
              <a:latin typeface="Franklin Gothic Medium" panose="020B0603020102020204" pitchFamily="34" charset="0"/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40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6025806"/>
            <a:ext cx="3932237" cy="523274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0853" y="987424"/>
            <a:ext cx="6172200" cy="4873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dirty="0">
                <a:latin typeface="Franklin Gothic Medium" panose="020B0603020102020204" pitchFamily="34" charset="0"/>
              </a:rPr>
              <a:t>Sport </a:t>
            </a:r>
            <a:r>
              <a:rPr lang="cs-CZ" sz="2200" b="1" dirty="0" err="1">
                <a:latin typeface="Franklin Gothic Medium" panose="020B0603020102020204" pitchFamily="34" charset="0"/>
              </a:rPr>
              <a:t>Relax</a:t>
            </a:r>
            <a:r>
              <a:rPr lang="cs-CZ" sz="2200" b="1" dirty="0">
                <a:latin typeface="Franklin Gothic Medium" panose="020B0603020102020204" pitchFamily="34" charset="0"/>
              </a:rPr>
              <a:t> Bagr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Uničovská 400/20, 789 85 Mohelnice</a:t>
            </a: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tel: 776 558 722, 775 310 824</a:t>
            </a: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e-mail: info@kemp-mohelnice.cz</a:t>
            </a:r>
          </a:p>
          <a:p>
            <a:pPr marL="0" indent="0">
              <a:buNone/>
            </a:pPr>
            <a:r>
              <a:rPr lang="cs-CZ" sz="2200" u="sng" dirty="0">
                <a:latin typeface="Franklin Gothic Medium" panose="020B0603020102020204" pitchFamily="34" charset="0"/>
                <a:hlinkClick r:id="rId2"/>
              </a:rPr>
              <a:t>https://www.kemp-mohelnice.cz/kontakty/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 </a:t>
            </a:r>
          </a:p>
          <a:p>
            <a:pPr marL="0" indent="0">
              <a:buNone/>
            </a:pPr>
            <a:r>
              <a:rPr lang="cs-CZ" sz="2400" dirty="0">
                <a:latin typeface="Franklin Gothic Medium" panose="020B0603020102020204" pitchFamily="34" charset="0"/>
              </a:rPr>
              <a:t> </a:t>
            </a:r>
          </a:p>
          <a:p>
            <a:pPr marL="0" indent="0">
              <a:buNone/>
            </a:pPr>
            <a:r>
              <a:rPr lang="cs-CZ" sz="2200" b="1" dirty="0">
                <a:latin typeface="Franklin Gothic Medium" panose="020B0603020102020204" pitchFamily="34" charset="0"/>
              </a:rPr>
              <a:t>HOTEL Valáškův grunt</a:t>
            </a:r>
          </a:p>
          <a:p>
            <a:pPr marL="0" indent="0">
              <a:buNone/>
            </a:pPr>
            <a:r>
              <a:rPr lang="cs-CZ" sz="2200" dirty="0" err="1">
                <a:latin typeface="Franklin Gothic Medium" panose="020B0603020102020204" pitchFamily="34" charset="0"/>
              </a:rPr>
              <a:t>Kozov</a:t>
            </a:r>
            <a:r>
              <a:rPr lang="cs-CZ" sz="2200" dirty="0">
                <a:latin typeface="Franklin Gothic Medium" panose="020B0603020102020204" pitchFamily="34" charset="0"/>
              </a:rPr>
              <a:t> 7, 783 25 Bouzov</a:t>
            </a: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t</a:t>
            </a:r>
            <a:r>
              <a:rPr lang="cs-CZ" sz="2200" dirty="0" smtClean="0">
                <a:latin typeface="Franklin Gothic Medium" panose="020B0603020102020204" pitchFamily="34" charset="0"/>
              </a:rPr>
              <a:t>el</a:t>
            </a:r>
            <a:r>
              <a:rPr lang="cs-CZ" sz="2200" dirty="0">
                <a:latin typeface="Franklin Gothic Medium" panose="020B0603020102020204" pitchFamily="34" charset="0"/>
              </a:rPr>
              <a:t>:  585 346 312, 585 346 315,  777 599 040</a:t>
            </a:r>
          </a:p>
          <a:p>
            <a:pPr marL="0" indent="0">
              <a:buNone/>
            </a:pPr>
            <a:r>
              <a:rPr lang="cs-CZ" sz="2200" b="1" dirty="0">
                <a:latin typeface="Franklin Gothic Medium" panose="020B0603020102020204" pitchFamily="34" charset="0"/>
              </a:rPr>
              <a:t>e</a:t>
            </a:r>
            <a:r>
              <a:rPr lang="cs-CZ" sz="2200" b="1" dirty="0" smtClean="0">
                <a:latin typeface="Franklin Gothic Medium" panose="020B0603020102020204" pitchFamily="34" charset="0"/>
              </a:rPr>
              <a:t>-mail</a:t>
            </a:r>
            <a:r>
              <a:rPr lang="cs-CZ" sz="2200" b="1" dirty="0">
                <a:latin typeface="Franklin Gothic Medium" panose="020B0603020102020204" pitchFamily="34" charset="0"/>
              </a:rPr>
              <a:t>:</a:t>
            </a:r>
            <a:r>
              <a:rPr lang="cs-CZ" sz="2200" dirty="0">
                <a:latin typeface="Franklin Gothic Medium" panose="020B0603020102020204" pitchFamily="34" charset="0"/>
              </a:rPr>
              <a:t> </a:t>
            </a:r>
            <a:r>
              <a:rPr lang="cs-CZ" sz="2200" dirty="0">
                <a:latin typeface="Franklin Gothic Medium" panose="020B0603020102020204" pitchFamily="34" charset="0"/>
                <a:hlinkClick r:id="rId3" tooltip="Linkification: mailto:info@valaskuvgrunt.cz"/>
              </a:rPr>
              <a:t>info@valaskuvgrunt.cz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Franklin Gothic Medium" panose="020B0603020102020204" pitchFamily="34" charset="0"/>
              </a:rPr>
              <a:t>https://www.valaskuvgrunt.eu/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1305" y="987424"/>
            <a:ext cx="3932237" cy="4873625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>
                <a:latin typeface="Franklin Gothic Medium" panose="020B0603020102020204" pitchFamily="34" charset="0"/>
              </a:rPr>
              <a:t>Tvarůžková cukrárna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dirty="0">
                <a:latin typeface="Franklin Gothic Medium" panose="020B0603020102020204" pitchFamily="34" charset="0"/>
              </a:rPr>
              <a:t>Adresa: Komenského 325, 789 83 Loštice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t</a:t>
            </a:r>
            <a:r>
              <a:rPr lang="cs-CZ" sz="2200" dirty="0" smtClean="0">
                <a:latin typeface="Franklin Gothic Medium" panose="020B0603020102020204" pitchFamily="34" charset="0"/>
              </a:rPr>
              <a:t>el</a:t>
            </a:r>
            <a:r>
              <a:rPr lang="cs-CZ" sz="2200" dirty="0">
                <a:latin typeface="Franklin Gothic Medium" panose="020B0603020102020204" pitchFamily="34" charset="0"/>
              </a:rPr>
              <a:t>.: 604 137 953, 732 606 713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e</a:t>
            </a:r>
            <a:r>
              <a:rPr lang="cs-CZ" sz="2200" dirty="0" smtClean="0">
                <a:latin typeface="Franklin Gothic Medium" panose="020B0603020102020204" pitchFamily="34" charset="0"/>
              </a:rPr>
              <a:t>-mail</a:t>
            </a:r>
            <a:r>
              <a:rPr lang="cs-CZ" sz="2200" dirty="0">
                <a:latin typeface="Franklin Gothic Medium" panose="020B0603020102020204" pitchFamily="34" charset="0"/>
              </a:rPr>
              <a:t>: </a:t>
            </a:r>
            <a:endParaRPr lang="cs-CZ" sz="2200" dirty="0" smtClean="0">
              <a:latin typeface="Franklin Gothic Medium" panose="020B0603020102020204" pitchFamily="34" charset="0"/>
            </a:endParaRPr>
          </a:p>
          <a:p>
            <a:r>
              <a:rPr lang="cs-CZ" sz="2200" u="sng" dirty="0" smtClean="0">
                <a:latin typeface="Franklin Gothic Medium" panose="020B0603020102020204" pitchFamily="34" charset="0"/>
                <a:hlinkClick r:id="rId4"/>
              </a:rPr>
              <a:t>info@tvaruzkovacukrarna.cz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u="sng" dirty="0">
                <a:latin typeface="Franklin Gothic Medium" panose="020B0603020102020204" pitchFamily="34" charset="0"/>
                <a:hlinkClick r:id="rId5"/>
              </a:rPr>
              <a:t>https://www.tvaruzkovacukrarna.cz/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dirty="0">
                <a:latin typeface="Franklin Gothic Medium" panose="020B0603020102020204" pitchFamily="34" charset="0"/>
              </a:rPr>
              <a:t> </a:t>
            </a:r>
          </a:p>
          <a:p>
            <a:r>
              <a:rPr lang="cs-CZ" sz="2200" b="1" dirty="0">
                <a:latin typeface="Franklin Gothic Medium" panose="020B0603020102020204" pitchFamily="34" charset="0"/>
              </a:rPr>
              <a:t>Na růžku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dirty="0">
                <a:latin typeface="Franklin Gothic Medium" panose="020B0603020102020204" pitchFamily="34" charset="0"/>
              </a:rPr>
              <a:t>Adresa: Olomoucká 146, 789 83 Loštice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t</a:t>
            </a:r>
            <a:r>
              <a:rPr lang="cs-CZ" sz="2200" dirty="0" smtClean="0">
                <a:latin typeface="Franklin Gothic Medium" panose="020B0603020102020204" pitchFamily="34" charset="0"/>
              </a:rPr>
              <a:t>el</a:t>
            </a:r>
            <a:r>
              <a:rPr lang="cs-CZ" sz="2200" dirty="0">
                <a:latin typeface="Franklin Gothic Medium" panose="020B0603020102020204" pitchFamily="34" charset="0"/>
              </a:rPr>
              <a:t>.: 583 445 282, 722 405 006</a:t>
            </a:r>
          </a:p>
          <a:p>
            <a:r>
              <a:rPr lang="cs-CZ" sz="2200" dirty="0">
                <a:latin typeface="Franklin Gothic Medium" panose="020B0603020102020204" pitchFamily="34" charset="0"/>
              </a:rPr>
              <a:t>e</a:t>
            </a:r>
            <a:r>
              <a:rPr lang="cs-CZ" sz="2200" dirty="0" smtClean="0">
                <a:latin typeface="Franklin Gothic Medium" panose="020B0603020102020204" pitchFamily="34" charset="0"/>
              </a:rPr>
              <a:t>-mail</a:t>
            </a:r>
            <a:r>
              <a:rPr lang="cs-CZ" sz="2200" dirty="0">
                <a:latin typeface="Franklin Gothic Medium" panose="020B0603020102020204" pitchFamily="34" charset="0"/>
              </a:rPr>
              <a:t>: </a:t>
            </a:r>
            <a:r>
              <a:rPr lang="cs-CZ" sz="2200" u="sng" dirty="0">
                <a:latin typeface="Franklin Gothic Medium" panose="020B0603020102020204" pitchFamily="34" charset="0"/>
                <a:hlinkClick r:id="rId6"/>
              </a:rPr>
              <a:t>Vykydalova9@seznam.cz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r>
              <a:rPr lang="cs-CZ" sz="2200" u="sng" dirty="0">
                <a:latin typeface="Franklin Gothic Medium" panose="020B0603020102020204" pitchFamily="34" charset="0"/>
                <a:hlinkClick r:id="rId7"/>
              </a:rPr>
              <a:t>https://www.lostice-naruzku.cz/</a:t>
            </a:r>
            <a:endParaRPr lang="cs-CZ" sz="2200" dirty="0">
              <a:latin typeface="Franklin Gothic Medium" panose="020B06030201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3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38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9027" y="705279"/>
            <a:ext cx="5311346" cy="5827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Franklin Gothic Medium" panose="020B0603020102020204" pitchFamily="34" charset="0"/>
              </a:rPr>
              <a:t>Tydra</a:t>
            </a:r>
            <a:r>
              <a:rPr lang="cs-CZ" sz="2000" b="1" dirty="0">
                <a:latin typeface="Franklin Gothic Medium" panose="020B0603020102020204" pitchFamily="34" charset="0"/>
              </a:rPr>
              <a:t> – Půjčovna lodí a raftů Morava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Uničovská, 789 85 Mohelnice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el.:</a:t>
            </a:r>
            <a:r>
              <a:rPr lang="cs-CZ" sz="2000" dirty="0">
                <a:latin typeface="Franklin Gothic Medium" panose="020B0603020102020204" pitchFamily="34" charset="0"/>
              </a:rPr>
              <a:t> </a:t>
            </a:r>
            <a:r>
              <a:rPr lang="cs-CZ" sz="2000" dirty="0">
                <a:latin typeface="Franklin Gothic Medium" panose="020B0603020102020204" pitchFamily="34" charset="0"/>
                <a:hlinkClick r:id="rId2"/>
              </a:rPr>
              <a:t>+420 775 766 767</a:t>
            </a:r>
            <a:r>
              <a:rPr lang="cs-CZ" sz="2000" dirty="0">
                <a:latin typeface="Franklin Gothic Medium" panose="020B0603020102020204" pitchFamily="34" charset="0"/>
              </a:rPr>
              <a:t>, +420 775 766 765</a:t>
            </a:r>
          </a:p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e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b="1" dirty="0">
                <a:latin typeface="Franklin Gothic Medium" panose="020B0603020102020204" pitchFamily="34" charset="0"/>
              </a:rPr>
              <a:t>: </a:t>
            </a:r>
            <a:r>
              <a:rPr lang="cs-CZ" sz="2000" dirty="0">
                <a:latin typeface="Franklin Gothic Medium" panose="020B0603020102020204" pitchFamily="34" charset="0"/>
              </a:rPr>
              <a:t>pujcovna@tydra.cz</a:t>
            </a: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https://www.tydra.cz/lode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endParaRPr lang="cs-CZ" sz="2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ČD Bike – Půjčovna kol Českých drah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Zábřeh </a:t>
            </a:r>
            <a:r>
              <a:rPr lang="cs-CZ" sz="2000" b="1" dirty="0">
                <a:latin typeface="Franklin Gothic Medium" panose="020B0603020102020204" pitchFamily="34" charset="0"/>
              </a:rPr>
              <a:t>na Moravě </a:t>
            </a:r>
            <a:endParaRPr lang="cs-CZ" sz="2000" b="1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2000" dirty="0">
                <a:latin typeface="Franklin Gothic Medium" panose="020B0603020102020204" pitchFamily="34" charset="0"/>
              </a:rPr>
              <a:t>: </a:t>
            </a: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OLCmankan@zap.cd.cz</a:t>
            </a:r>
            <a:r>
              <a:rPr lang="cs-CZ" sz="2000" dirty="0">
                <a:latin typeface="Franklin Gothic Medium" panose="020B0603020102020204" pitchFamily="34" charset="0"/>
              </a:rPr>
              <a:t> </a:t>
            </a:r>
            <a:r>
              <a:rPr lang="cs-CZ" sz="2000" dirty="0" smtClean="0">
                <a:latin typeface="Franklin Gothic Medium" panose="020B0603020102020204" pitchFamily="34" charset="0"/>
              </a:rPr>
              <a:t>,             	</a:t>
            </a:r>
            <a:r>
              <a:rPr lang="cs-CZ" sz="2000" u="sng" dirty="0" smtClean="0">
                <a:latin typeface="Franklin Gothic Medium" panose="020B0603020102020204" pitchFamily="34" charset="0"/>
                <a:hlinkClick r:id="rId5"/>
              </a:rPr>
              <a:t>ZNM@cdcentrum.cd.cz</a:t>
            </a:r>
            <a:r>
              <a:rPr lang="cs-CZ" sz="2000" dirty="0" smtClean="0">
                <a:latin typeface="Franklin Gothic Medium" panose="020B0603020102020204" pitchFamily="34" charset="0"/>
              </a:rPr>
              <a:t> </a:t>
            </a:r>
            <a:r>
              <a:rPr lang="cs-CZ" sz="2000" dirty="0">
                <a:latin typeface="Franklin Gothic Medium" panose="020B0603020102020204" pitchFamily="34" charset="0"/>
              </a:rPr>
              <a:t>, 	</a:t>
            </a:r>
            <a:r>
              <a:rPr lang="cs-CZ" sz="2000" u="sng" dirty="0" smtClean="0">
                <a:latin typeface="Franklin Gothic Medium" panose="020B0603020102020204" pitchFamily="34" charset="0"/>
                <a:hlinkClick r:id="rId6"/>
              </a:rPr>
              <a:t>ZNMtranzitoz@zap.cd.cz</a:t>
            </a:r>
            <a:r>
              <a:rPr lang="cs-CZ" sz="2000" dirty="0" smtClean="0">
                <a:latin typeface="Franklin Gothic Medium" panose="020B06030201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2000" dirty="0">
                <a:latin typeface="Franklin Gothic Medium" panose="020B0603020102020204" pitchFamily="34" charset="0"/>
              </a:rPr>
              <a:t>.: 724 055 902, 606 920 </a:t>
            </a:r>
            <a:r>
              <a:rPr lang="cs-CZ" sz="2000" dirty="0" smtClean="0">
                <a:latin typeface="Franklin Gothic Medium" panose="020B0603020102020204" pitchFamily="34" charset="0"/>
              </a:rPr>
              <a:t>027</a:t>
            </a: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Olomouc </a:t>
            </a:r>
            <a:r>
              <a:rPr lang="cs-CZ" sz="2000" b="1" dirty="0">
                <a:latin typeface="Franklin Gothic Medium" panose="020B0603020102020204" pitchFamily="34" charset="0"/>
              </a:rPr>
              <a:t>hlavní 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nádraží</a:t>
            </a: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2000" dirty="0">
                <a:latin typeface="Franklin Gothic Medium" panose="020B0603020102020204" pitchFamily="34" charset="0"/>
              </a:rPr>
              <a:t>: </a:t>
            </a: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OLCmankan@zap.cd.cz</a:t>
            </a:r>
            <a:r>
              <a:rPr lang="cs-CZ" sz="2000" dirty="0">
                <a:latin typeface="Franklin Gothic Medium" panose="020B0603020102020204" pitchFamily="34" charset="0"/>
              </a:rPr>
              <a:t> </a:t>
            </a:r>
            <a:endParaRPr lang="cs-CZ" sz="2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2000" dirty="0">
                <a:latin typeface="Franklin Gothic Medium" panose="020B0603020102020204" pitchFamily="34" charset="0"/>
              </a:rPr>
              <a:t>.: 606 871 </a:t>
            </a:r>
            <a:r>
              <a:rPr lang="cs-CZ" sz="2000" dirty="0" smtClean="0">
                <a:latin typeface="Franklin Gothic Medium" panose="020B0603020102020204" pitchFamily="34" charset="0"/>
              </a:rPr>
              <a:t>543</a:t>
            </a:r>
          </a:p>
          <a:p>
            <a:pPr marL="0" indent="0">
              <a:buNone/>
            </a:pPr>
            <a:endParaRPr lang="cs-CZ" sz="2000" dirty="0" smtClean="0">
              <a:latin typeface="Franklin Gothic Medium" panose="020B06030201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3113" y="705279"/>
            <a:ext cx="5630562" cy="58273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dirty="0" smtClean="0">
                <a:latin typeface="Franklin Gothic Medium" panose="020B0603020102020204" pitchFamily="34" charset="0"/>
              </a:rPr>
              <a:t>Šumperk</a:t>
            </a:r>
            <a:endParaRPr lang="cs-CZ" sz="8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8000" dirty="0" smtClean="0">
                <a:latin typeface="Franklin Gothic Medium" panose="020B0603020102020204" pitchFamily="34" charset="0"/>
              </a:rPr>
              <a:t>: </a:t>
            </a:r>
            <a:r>
              <a:rPr lang="cs-CZ" sz="8000" u="sng" dirty="0" smtClean="0">
                <a:latin typeface="Franklin Gothic Medium" panose="020B0603020102020204" pitchFamily="34" charset="0"/>
                <a:hlinkClick r:id="rId4"/>
              </a:rPr>
              <a:t>OLCmankan@zap.cd.cz</a:t>
            </a:r>
            <a:r>
              <a:rPr lang="cs-CZ" sz="8000" dirty="0" smtClean="0">
                <a:latin typeface="Franklin Gothic Medium" panose="020B0603020102020204" pitchFamily="34" charset="0"/>
              </a:rPr>
              <a:t> </a:t>
            </a:r>
            <a:r>
              <a:rPr lang="cs-CZ" sz="8000" dirty="0">
                <a:latin typeface="Franklin Gothic Medium" panose="020B0603020102020204" pitchFamily="34" charset="0"/>
              </a:rPr>
              <a:t>, </a:t>
            </a:r>
            <a:endParaRPr lang="cs-CZ" sz="8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dirty="0">
                <a:latin typeface="Franklin Gothic Medium" panose="020B0603020102020204" pitchFamily="34" charset="0"/>
              </a:rPr>
              <a:t>  </a:t>
            </a:r>
            <a:r>
              <a:rPr lang="cs-CZ" sz="8000" dirty="0" smtClean="0">
                <a:latin typeface="Franklin Gothic Medium" panose="020B0603020102020204" pitchFamily="34" charset="0"/>
              </a:rPr>
              <a:t>           </a:t>
            </a:r>
            <a:r>
              <a:rPr lang="cs-CZ" sz="8000" dirty="0" smtClean="0">
                <a:latin typeface="Franklin Gothic Medium" panose="020B0603020102020204" pitchFamily="34" charset="0"/>
                <a:hlinkClick r:id="rId7"/>
              </a:rPr>
              <a:t>SPK@info.cd.cz</a:t>
            </a:r>
            <a:r>
              <a:rPr lang="cs-CZ" sz="8000" dirty="0" smtClean="0">
                <a:latin typeface="Franklin Gothic Medium" panose="020B0603020102020204" pitchFamily="34" charset="0"/>
              </a:rPr>
              <a:t>,</a:t>
            </a:r>
          </a:p>
          <a:p>
            <a:pPr marL="0" indent="0">
              <a:buNone/>
            </a:pPr>
            <a:r>
              <a:rPr lang="cs-CZ" sz="8000" dirty="0">
                <a:latin typeface="Franklin Gothic Medium" panose="020B0603020102020204" pitchFamily="34" charset="0"/>
              </a:rPr>
              <a:t> </a:t>
            </a:r>
            <a:r>
              <a:rPr lang="cs-CZ" sz="8000" dirty="0" smtClean="0">
                <a:latin typeface="Franklin Gothic Medium" panose="020B0603020102020204" pitchFamily="34" charset="0"/>
              </a:rPr>
              <a:t>            </a:t>
            </a:r>
            <a:r>
              <a:rPr lang="cs-CZ" sz="8000" dirty="0" smtClean="0">
                <a:latin typeface="Franklin Gothic Medium" panose="020B0603020102020204" pitchFamily="34" charset="0"/>
                <a:hlinkClick r:id="rId8"/>
              </a:rPr>
              <a:t>ZAPSPKospokl@epos.cd.cz</a:t>
            </a:r>
            <a:r>
              <a:rPr lang="cs-CZ" sz="8000" dirty="0" smtClean="0">
                <a:latin typeface="Franklin Gothic Medium" panose="020B0603020102020204" pitchFamily="34" charset="0"/>
              </a:rPr>
              <a:t> </a:t>
            </a:r>
            <a:r>
              <a:rPr lang="cs-CZ" sz="8000" dirty="0">
                <a:latin typeface="Franklin Gothic Medium" panose="020B0603020102020204" pitchFamily="34" charset="0"/>
              </a:rPr>
              <a:t>	</a:t>
            </a:r>
            <a:endParaRPr lang="cs-CZ" sz="8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8000" b="1" dirty="0">
                <a:latin typeface="Franklin Gothic Medium" panose="020B0603020102020204" pitchFamily="34" charset="0"/>
              </a:rPr>
              <a:t>.:</a:t>
            </a:r>
            <a:r>
              <a:rPr lang="cs-CZ" sz="8000" dirty="0">
                <a:latin typeface="Franklin Gothic Medium" panose="020B0603020102020204" pitchFamily="34" charset="0"/>
              </a:rPr>
              <a:t> 724 494 809, 702 252 </a:t>
            </a:r>
            <a:r>
              <a:rPr lang="cs-CZ" sz="8000" dirty="0" smtClean="0">
                <a:latin typeface="Franklin Gothic Medium" panose="020B0603020102020204" pitchFamily="34" charset="0"/>
              </a:rPr>
              <a:t>287</a:t>
            </a:r>
          </a:p>
          <a:p>
            <a:pPr marL="0" indent="0">
              <a:buNone/>
            </a:pPr>
            <a:endParaRPr lang="cs-CZ" sz="8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Jeseník</a:t>
            </a: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8000" dirty="0">
                <a:latin typeface="Franklin Gothic Medium" panose="020B0603020102020204" pitchFamily="34" charset="0"/>
              </a:rPr>
              <a:t>: </a:t>
            </a:r>
            <a:r>
              <a:rPr lang="cs-CZ" sz="8000" u="sng" dirty="0">
                <a:latin typeface="Franklin Gothic Medium" panose="020B0603020102020204" pitchFamily="34" charset="0"/>
                <a:hlinkClick r:id="rId9"/>
              </a:rPr>
              <a:t>ZAPJEKmezpokl@epos.cd.cz</a:t>
            </a:r>
            <a:endParaRPr lang="cs-CZ" sz="8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8000" dirty="0">
                <a:latin typeface="Franklin Gothic Medium" panose="020B0603020102020204" pitchFamily="34" charset="0"/>
              </a:rPr>
              <a:t>.: 720 949 057</a:t>
            </a:r>
          </a:p>
          <a:p>
            <a:pPr marL="0" indent="0">
              <a:buNone/>
            </a:pPr>
            <a:r>
              <a:rPr lang="cs-CZ" sz="8000" dirty="0">
                <a:latin typeface="Franklin Gothic Medium" panose="020B0603020102020204" pitchFamily="34" charset="0"/>
              </a:rPr>
              <a:t> </a:t>
            </a:r>
            <a:endParaRPr lang="cs-CZ" sz="8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Přerov </a:t>
            </a: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8000" dirty="0">
                <a:latin typeface="Franklin Gothic Medium" panose="020B0603020102020204" pitchFamily="34" charset="0"/>
              </a:rPr>
              <a:t>: </a:t>
            </a:r>
            <a:r>
              <a:rPr lang="cs-CZ" sz="8000" u="sng" dirty="0">
                <a:latin typeface="Franklin Gothic Medium" panose="020B0603020102020204" pitchFamily="34" charset="0"/>
                <a:hlinkClick r:id="rId10"/>
              </a:rPr>
              <a:t>PRE@cdcentrum.cd.cz</a:t>
            </a:r>
            <a:r>
              <a:rPr lang="cs-CZ" sz="8000" dirty="0">
                <a:latin typeface="Franklin Gothic Medium" panose="020B06030201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8000" dirty="0">
                <a:latin typeface="Franklin Gothic Medium" panose="020B0603020102020204" pitchFamily="34" charset="0"/>
              </a:rPr>
              <a:t>.: 702 262 249, 702 252 271</a:t>
            </a:r>
          </a:p>
          <a:p>
            <a:pPr marL="0" indent="0">
              <a:buNone/>
            </a:pPr>
            <a:r>
              <a:rPr lang="cs-CZ" sz="8000" dirty="0">
                <a:latin typeface="Franklin Gothic Medium" panose="020B0603020102020204" pitchFamily="34" charset="0"/>
              </a:rPr>
              <a:t> </a:t>
            </a:r>
            <a:endParaRPr lang="cs-CZ" sz="8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Hranice </a:t>
            </a:r>
            <a:r>
              <a:rPr lang="cs-CZ" sz="8000" b="1" dirty="0">
                <a:latin typeface="Franklin Gothic Medium" panose="020B0603020102020204" pitchFamily="34" charset="0"/>
              </a:rPr>
              <a:t>na Moravě </a:t>
            </a:r>
            <a:endParaRPr lang="cs-CZ" sz="8000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e-mail</a:t>
            </a:r>
            <a:r>
              <a:rPr lang="cs-CZ" sz="8000" dirty="0">
                <a:latin typeface="Franklin Gothic Medium" panose="020B0603020102020204" pitchFamily="34" charset="0"/>
              </a:rPr>
              <a:t>: </a:t>
            </a:r>
            <a:r>
              <a:rPr lang="cs-CZ" sz="8000" u="sng" dirty="0">
                <a:latin typeface="Franklin Gothic Medium" panose="020B0603020102020204" pitchFamily="34" charset="0"/>
                <a:hlinkClick r:id="rId11"/>
              </a:rPr>
              <a:t>HNM@info.cd.cz</a:t>
            </a:r>
            <a:endParaRPr lang="cs-CZ" sz="8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8000" b="1" dirty="0" smtClean="0">
                <a:latin typeface="Franklin Gothic Medium" panose="020B0603020102020204" pitchFamily="34" charset="0"/>
              </a:rPr>
              <a:t>tel</a:t>
            </a:r>
            <a:r>
              <a:rPr lang="cs-CZ" sz="8000" b="1" dirty="0">
                <a:latin typeface="Franklin Gothic Medium" panose="020B0603020102020204" pitchFamily="34" charset="0"/>
              </a:rPr>
              <a:t>.: 724 494 840</a:t>
            </a:r>
            <a:endParaRPr lang="cs-CZ" sz="8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099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633" y="282590"/>
            <a:ext cx="10515600" cy="2666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Franklin Gothic Medium" panose="020B0603020102020204" pitchFamily="34" charset="0"/>
              </a:rPr>
              <a:t>Olomoucké tvarůžky jsou naším národním fenoménem – jediný český (moravský) pod mazem zrající sýr se na Hané vyráběl už ve středověku a jeho průmyslový provoz přežil jen ve firmě A.W. v městečku Lošticích. Od roku 1993 je ve firmě A.W. 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podnikové muzeum</a:t>
            </a:r>
            <a:r>
              <a:rPr lang="cs-CZ" sz="2000" dirty="0" smtClean="0">
                <a:latin typeface="Franklin Gothic Medium" panose="020B0603020102020204" pitchFamily="34" charset="0"/>
              </a:rPr>
              <a:t>, od roku 2014 v nových prostorách. Má otevřeno 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7 dní v týdnu od 9 do 18 hodin</a:t>
            </a:r>
            <a:r>
              <a:rPr lang="cs-CZ" sz="2000" dirty="0" smtClean="0">
                <a:latin typeface="Franklin Gothic Medium" panose="020B0603020102020204" pitchFamily="34" charset="0"/>
              </a:rPr>
              <a:t> (kromě několika dní o Vánocích a na přelomu roku), je bezbariérové a navazuje na 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podnikovou prodejnu</a:t>
            </a:r>
            <a:r>
              <a:rPr lang="cs-CZ" sz="2000" dirty="0" smtClean="0">
                <a:latin typeface="Franklin Gothic Medium" panose="020B0603020102020204" pitchFamily="34" charset="0"/>
              </a:rPr>
              <a:t>, v níž lze pořídit celý sortiment nejen tvarůžků, ale i výrobků s jejich podílem (pomazánky, uzeniny…). Prohlídka muzea (s výkladem nebo individuálně) trvá zhruba 1 až 1,5 hodiny.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33" y="3520999"/>
            <a:ext cx="3482834" cy="32099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" y="2948989"/>
            <a:ext cx="4304273" cy="3155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74" y="3750888"/>
            <a:ext cx="2641298" cy="17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225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Franklin Gothic Medium" panose="020B0603020102020204" pitchFamily="34" charset="0"/>
              </a:rPr>
              <a:t>Loštice – ač se to nezdá – nabízejí i </a:t>
            </a:r>
            <a:r>
              <a:rPr lang="cs-CZ" sz="2000" b="1" dirty="0">
                <a:latin typeface="Franklin Gothic Medium" panose="020B0603020102020204" pitchFamily="34" charset="0"/>
              </a:rPr>
              <a:t>další atraktivní program</a:t>
            </a:r>
            <a:r>
              <a:rPr lang="cs-CZ" sz="2000" dirty="0">
                <a:latin typeface="Franklin Gothic Medium" panose="020B0603020102020204" pitchFamily="34" charset="0"/>
              </a:rPr>
              <a:t>. Je zde možné navštívit židovskou </a:t>
            </a:r>
            <a:r>
              <a:rPr lang="cs-CZ" sz="2000" b="1" dirty="0">
                <a:latin typeface="Franklin Gothic Medium" panose="020B0603020102020204" pitchFamily="34" charset="0"/>
              </a:rPr>
              <a:t>synagogu</a:t>
            </a:r>
            <a:r>
              <a:rPr lang="cs-CZ" sz="2000" dirty="0">
                <a:latin typeface="Franklin Gothic Medium" panose="020B0603020102020204" pitchFamily="34" charset="0"/>
              </a:rPr>
              <a:t> a židovský hřbitov, památník Adolfa Kašpara a muzeum gramofonů, v létě i koupaliště. Turistickým tahákem je i </a:t>
            </a:r>
            <a:r>
              <a:rPr lang="cs-CZ" sz="2000" b="1" dirty="0">
                <a:latin typeface="Franklin Gothic Medium" panose="020B0603020102020204" pitchFamily="34" charset="0"/>
              </a:rPr>
              <a:t>řezbář Jaroslav Beneš</a:t>
            </a:r>
            <a:r>
              <a:rPr lang="cs-CZ" sz="2000" dirty="0">
                <a:latin typeface="Franklin Gothic Medium" panose="020B0603020102020204" pitchFamily="34" charset="0"/>
              </a:rPr>
              <a:t>, tvůrce </a:t>
            </a:r>
            <a:r>
              <a:rPr lang="cs-CZ" sz="2000" dirty="0" err="1">
                <a:latin typeface="Franklin Gothic Medium" panose="020B0603020102020204" pitchFamily="34" charset="0"/>
              </a:rPr>
              <a:t>Loštického</a:t>
            </a:r>
            <a:r>
              <a:rPr lang="cs-CZ" sz="2000" dirty="0">
                <a:latin typeface="Franklin Gothic Medium" panose="020B0603020102020204" pitchFamily="34" charset="0"/>
              </a:rPr>
              <a:t> betlému, který je k prohlédnutí spolu s jeho dílnou a expozicí jeho výrobků</a:t>
            </a:r>
            <a:r>
              <a:rPr lang="cs-CZ" sz="2200" dirty="0">
                <a:latin typeface="Franklin Gothic Medium" panose="020B06030201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451" y="2885811"/>
            <a:ext cx="3146855" cy="23591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047999"/>
            <a:ext cx="3948672" cy="2995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2133602"/>
            <a:ext cx="3883113" cy="258874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55589" y="472234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Synagoga Loštice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56649" y="5774724"/>
            <a:ext cx="223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Řezbář</a:t>
            </a:r>
          </a:p>
          <a:p>
            <a:r>
              <a:rPr lang="cs-CZ" sz="2000" dirty="0" smtClean="0">
                <a:latin typeface="Franklin Gothic Medium" panose="020B0603020102020204" pitchFamily="34" charset="0"/>
              </a:rPr>
              <a:t>Jaroslav Beneš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46314" y="6113278"/>
            <a:ext cx="3001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Památník Adolfa Kašpara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9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521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Franklin Gothic Medium" panose="020B0603020102020204" pitchFamily="34" charset="0"/>
              </a:rPr>
              <a:t>Blízké okolí pak nabízí další „pecky“. Jen několik kilometrů od Loštic jsou hrady </a:t>
            </a:r>
            <a:r>
              <a:rPr lang="cs-CZ" sz="2000" b="1" dirty="0">
                <a:latin typeface="Franklin Gothic Medium" panose="020B0603020102020204" pitchFamily="34" charset="0"/>
              </a:rPr>
              <a:t>Bouzov</a:t>
            </a:r>
            <a:r>
              <a:rPr lang="cs-CZ" sz="2000" dirty="0">
                <a:latin typeface="Franklin Gothic Medium" panose="020B0603020102020204" pitchFamily="34" charset="0"/>
              </a:rPr>
              <a:t> a </a:t>
            </a:r>
            <a:r>
              <a:rPr lang="cs-CZ" sz="2000" b="1" dirty="0">
                <a:latin typeface="Franklin Gothic Medium" panose="020B0603020102020204" pitchFamily="34" charset="0"/>
              </a:rPr>
              <a:t>Úsov</a:t>
            </a:r>
            <a:r>
              <a:rPr lang="cs-CZ" sz="2000" dirty="0">
                <a:latin typeface="Franklin Gothic Medium" panose="020B0603020102020204" pitchFamily="34" charset="0"/>
              </a:rPr>
              <a:t> (s lesnickým muzeem), jeskyně </a:t>
            </a:r>
            <a:r>
              <a:rPr lang="cs-CZ" sz="2000" b="1" dirty="0" err="1">
                <a:latin typeface="Franklin Gothic Medium" panose="020B0603020102020204" pitchFamily="34" charset="0"/>
              </a:rPr>
              <a:t>Javoříčko</a:t>
            </a:r>
            <a:r>
              <a:rPr lang="cs-CZ" sz="2000" dirty="0">
                <a:latin typeface="Franklin Gothic Medium" panose="020B0603020102020204" pitchFamily="34" charset="0"/>
              </a:rPr>
              <a:t> a </a:t>
            </a:r>
            <a:r>
              <a:rPr lang="cs-CZ" sz="2000" b="1" dirty="0">
                <a:latin typeface="Franklin Gothic Medium" panose="020B0603020102020204" pitchFamily="34" charset="0"/>
              </a:rPr>
              <a:t>Mladeč</a:t>
            </a:r>
            <a:r>
              <a:rPr lang="cs-CZ" sz="2000" dirty="0">
                <a:latin typeface="Franklin Gothic Medium" panose="020B0603020102020204" pitchFamily="34" charset="0"/>
              </a:rPr>
              <a:t>, historická města </a:t>
            </a:r>
            <a:r>
              <a:rPr lang="cs-CZ" sz="2000" b="1" dirty="0">
                <a:latin typeface="Franklin Gothic Medium" panose="020B0603020102020204" pitchFamily="34" charset="0"/>
              </a:rPr>
              <a:t>Litovel</a:t>
            </a:r>
            <a:r>
              <a:rPr lang="cs-CZ" sz="2000" dirty="0">
                <a:latin typeface="Franklin Gothic Medium" panose="020B0603020102020204" pitchFamily="34" charset="0"/>
              </a:rPr>
              <a:t> (přezdívaná Hanácké Benátky) a </a:t>
            </a:r>
            <a:r>
              <a:rPr lang="cs-CZ" sz="2000" b="1" dirty="0">
                <a:latin typeface="Franklin Gothic Medium" panose="020B0603020102020204" pitchFamily="34" charset="0"/>
              </a:rPr>
              <a:t>Uničov</a:t>
            </a:r>
            <a:r>
              <a:rPr lang="cs-CZ" sz="2000" dirty="0">
                <a:latin typeface="Franklin Gothic Medium" panose="020B0603020102020204" pitchFamily="34" charset="0"/>
              </a:rPr>
              <a:t> (mj. muzeum vězeňství v původní šatlavě) a </a:t>
            </a:r>
            <a:r>
              <a:rPr lang="cs-CZ" sz="2000" b="1" dirty="0">
                <a:latin typeface="Franklin Gothic Medium" panose="020B0603020102020204" pitchFamily="34" charset="0"/>
              </a:rPr>
              <a:t>Mohelnice</a:t>
            </a:r>
            <a:r>
              <a:rPr lang="cs-CZ" sz="2000" dirty="0">
                <a:latin typeface="Franklin Gothic Medium" panose="020B0603020102020204" pitchFamily="34" charset="0"/>
              </a:rPr>
              <a:t>, o pár kilometrů dále </a:t>
            </a:r>
            <a:r>
              <a:rPr lang="cs-CZ" sz="2000" b="1" dirty="0">
                <a:latin typeface="Franklin Gothic Medium" panose="020B0603020102020204" pitchFamily="34" charset="0"/>
              </a:rPr>
              <a:t>Zábřeh</a:t>
            </a:r>
            <a:r>
              <a:rPr lang="cs-CZ" sz="2000" dirty="0">
                <a:latin typeface="Franklin Gothic Medium" panose="020B0603020102020204" pitchFamily="34" charset="0"/>
              </a:rPr>
              <a:t> (muzeum Eskyma </a:t>
            </a:r>
            <a:r>
              <a:rPr lang="cs-CZ" sz="2000" dirty="0" err="1">
                <a:latin typeface="Franklin Gothic Medium" panose="020B0603020102020204" pitchFamily="34" charset="0"/>
              </a:rPr>
              <a:t>Welzla</a:t>
            </a:r>
            <a:r>
              <a:rPr lang="cs-CZ" sz="2000" dirty="0">
                <a:latin typeface="Franklin Gothic Medium" panose="020B0603020102020204" pitchFamily="34" charset="0"/>
              </a:rPr>
              <a:t>) či zámky </a:t>
            </a:r>
            <a:r>
              <a:rPr lang="cs-CZ" sz="2000" b="1" dirty="0">
                <a:latin typeface="Franklin Gothic Medium" panose="020B0603020102020204" pitchFamily="34" charset="0"/>
              </a:rPr>
              <a:t>Čechy pod Kosířem</a:t>
            </a:r>
            <a:r>
              <a:rPr lang="cs-CZ" sz="2000" dirty="0">
                <a:latin typeface="Franklin Gothic Medium" panose="020B0603020102020204" pitchFamily="34" charset="0"/>
              </a:rPr>
              <a:t> a </a:t>
            </a:r>
            <a:r>
              <a:rPr lang="cs-CZ" sz="2000" b="1" dirty="0">
                <a:latin typeface="Franklin Gothic Medium" panose="020B0603020102020204" pitchFamily="34" charset="0"/>
              </a:rPr>
              <a:t>Náměšť na Hané</a:t>
            </a:r>
            <a:r>
              <a:rPr lang="cs-CZ" sz="2000" dirty="0">
                <a:latin typeface="Franklin Gothic Medium" panose="020B06030201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20" y="2615990"/>
            <a:ext cx="4645947" cy="30953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" y="2195305"/>
            <a:ext cx="4714105" cy="31417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45290" y="5526686"/>
            <a:ext cx="28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Zámek Náměšť na Hané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56220" y="5840627"/>
            <a:ext cx="155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Franklin Gothic Medium" panose="020B0603020102020204" pitchFamily="34" charset="0"/>
              </a:rPr>
              <a:t>Hrad Bouzov</a:t>
            </a:r>
            <a:endParaRPr lang="cs-CZ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1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9103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Franklin Gothic Medium" panose="020B0603020102020204" pitchFamily="34" charset="0"/>
              </a:rPr>
              <a:t>Stravování či občerstvení také není problém. Přímo proti muzeu je restaurace </a:t>
            </a:r>
            <a:r>
              <a:rPr lang="cs-CZ" sz="2000" b="1" dirty="0">
                <a:latin typeface="Franklin Gothic Medium" panose="020B0603020102020204" pitchFamily="34" charset="0"/>
              </a:rPr>
              <a:t>u Coufalů</a:t>
            </a:r>
            <a:r>
              <a:rPr lang="cs-CZ" sz="2000" dirty="0">
                <a:latin typeface="Franklin Gothic Medium" panose="020B0603020102020204" pitchFamily="34" charset="0"/>
              </a:rPr>
              <a:t> s dostatečnou kapacitou (mj. salónek), na náměstí je ještě restaurace </a:t>
            </a:r>
            <a:r>
              <a:rPr lang="cs-CZ" sz="2000" b="1" dirty="0">
                <a:latin typeface="Franklin Gothic Medium" panose="020B0603020102020204" pitchFamily="34" charset="0"/>
              </a:rPr>
              <a:t>U rytíře</a:t>
            </a:r>
            <a:r>
              <a:rPr lang="cs-CZ" sz="2000" dirty="0">
                <a:latin typeface="Franklin Gothic Medium" panose="020B0603020102020204" pitchFamily="34" charset="0"/>
              </a:rPr>
              <a:t>, </a:t>
            </a:r>
            <a:r>
              <a:rPr lang="cs-CZ" sz="2000" b="1" dirty="0">
                <a:latin typeface="Franklin Gothic Medium" panose="020B0603020102020204" pitchFamily="34" charset="0"/>
              </a:rPr>
              <a:t>Tvarůžkové lahůdky</a:t>
            </a:r>
            <a:r>
              <a:rPr lang="cs-CZ" sz="2000" dirty="0">
                <a:latin typeface="Franklin Gothic Medium" panose="020B0603020102020204" pitchFamily="34" charset="0"/>
              </a:rPr>
              <a:t> a bistro </a:t>
            </a:r>
            <a:r>
              <a:rPr lang="cs-CZ" sz="2000" b="1" dirty="0">
                <a:latin typeface="Franklin Gothic Medium" panose="020B0603020102020204" pitchFamily="34" charset="0"/>
              </a:rPr>
              <a:t>U lišky Bystroušky</a:t>
            </a:r>
            <a:r>
              <a:rPr lang="cs-CZ" sz="2000" dirty="0">
                <a:latin typeface="Franklin Gothic Medium" panose="020B0603020102020204" pitchFamily="34" charset="0"/>
              </a:rPr>
              <a:t>, nedaleko je </a:t>
            </a:r>
            <a:r>
              <a:rPr lang="cs-CZ" sz="2000" b="1" dirty="0">
                <a:latin typeface="Franklin Gothic Medium" panose="020B0603020102020204" pitchFamily="34" charset="0"/>
              </a:rPr>
              <a:t>Tvarůžková cukrárna</a:t>
            </a:r>
            <a:r>
              <a:rPr lang="cs-CZ" sz="2000" dirty="0">
                <a:latin typeface="Franklin Gothic Medium" panose="020B0603020102020204" pitchFamily="34" charset="0"/>
              </a:rPr>
              <a:t> a restaurace </a:t>
            </a:r>
            <a:r>
              <a:rPr lang="cs-CZ" sz="2000" b="1" dirty="0">
                <a:latin typeface="Franklin Gothic Medium" panose="020B0603020102020204" pitchFamily="34" charset="0"/>
              </a:rPr>
              <a:t>Na růžku</a:t>
            </a:r>
            <a:r>
              <a:rPr lang="cs-CZ" sz="2000" dirty="0">
                <a:latin typeface="Franklin Gothic Medium" panose="020B0603020102020204" pitchFamily="34" charset="0"/>
              </a:rPr>
              <a:t>. Ve všech podnicích připravují nejrůznější tvarůžkové speciality od klasiky, obalovaných smažených, až po tvarůžkové zákusky, moučníky, </a:t>
            </a:r>
            <a:r>
              <a:rPr lang="cs-CZ" sz="2000" dirty="0" err="1">
                <a:latin typeface="Franklin Gothic Medium" panose="020B0603020102020204" pitchFamily="34" charset="0"/>
              </a:rPr>
              <a:t>tatarák</a:t>
            </a:r>
            <a:r>
              <a:rPr lang="cs-CZ" sz="2000" dirty="0">
                <a:latin typeface="Franklin Gothic Medium" panose="020B0603020102020204" pitchFamily="34" charset="0"/>
              </a:rPr>
              <a:t> či tvarůžkovou zmrzlinu</a:t>
            </a:r>
            <a:r>
              <a:rPr lang="cs-CZ" sz="2000" dirty="0" smtClean="0">
                <a:latin typeface="Franklin Gothic Medium" panose="020B0603020102020204" pitchFamily="34" charset="0"/>
              </a:rPr>
              <a:t>.</a:t>
            </a:r>
            <a:br>
              <a:rPr lang="cs-CZ" sz="2000" dirty="0" smtClean="0">
                <a:latin typeface="Franklin Gothic Medium" panose="020B0603020102020204" pitchFamily="34" charset="0"/>
              </a:rPr>
            </a:br>
            <a:r>
              <a:rPr lang="cs-CZ" sz="2000" dirty="0" smtClean="0">
                <a:latin typeface="Franklin Gothic Medium" panose="020B0603020102020204" pitchFamily="34" charset="0"/>
              </a:rPr>
              <a:t/>
            </a:r>
            <a:br>
              <a:rPr lang="cs-CZ" sz="2000" dirty="0" smtClean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Pokud byste svůj výlet plánovali jako vícedenní s přespáním, je v okolí možnost ubytovat se v několika zařízeních, z nichž některé kapacitně zvládnou i klasický autobus s cca 50 </a:t>
            </a:r>
            <a:r>
              <a:rPr lang="cs-CZ" sz="2000" dirty="0" smtClean="0">
                <a:latin typeface="Franklin Gothic Medium" panose="020B0603020102020204" pitchFamily="34" charset="0"/>
              </a:rPr>
              <a:t>pasažéry.</a:t>
            </a:r>
            <a:br>
              <a:rPr lang="cs-CZ" sz="2000" dirty="0" smtClean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endParaRPr lang="cs-CZ" sz="2000" dirty="0">
              <a:latin typeface="Franklin Gothic Medium" panose="020B0603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6" y="3909578"/>
            <a:ext cx="3090371" cy="23246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2" y="3301828"/>
            <a:ext cx="2804292" cy="26252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53" y="3592208"/>
            <a:ext cx="3630317" cy="24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328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Franklin Gothic Medium" panose="020B0603020102020204" pitchFamily="34" charset="0"/>
              </a:rPr>
              <a:t>Návštěvu muzea lze spojit s turistikou či cykloturistikou, i tu je řada možností, od rovin kolem řeky Moravy až po stoupání směrem na Bouzov, </a:t>
            </a:r>
            <a:r>
              <a:rPr lang="cs-CZ" sz="2000" dirty="0" err="1">
                <a:latin typeface="Franklin Gothic Medium" panose="020B0603020102020204" pitchFamily="34" charset="0"/>
              </a:rPr>
              <a:t>Javoříčko</a:t>
            </a:r>
            <a:r>
              <a:rPr lang="cs-CZ" sz="2000" dirty="0">
                <a:latin typeface="Franklin Gothic Medium" panose="020B0603020102020204" pitchFamily="34" charset="0"/>
              </a:rPr>
              <a:t> nebo Mírov. Nepříliš daleko jsou také vrcholy Bradlo a „hanácké </a:t>
            </a:r>
            <a:r>
              <a:rPr lang="cs-CZ" sz="2000" dirty="0" err="1">
                <a:latin typeface="Franklin Gothic Medium" panose="020B0603020102020204" pitchFamily="34" charset="0"/>
              </a:rPr>
              <a:t>Mont</a:t>
            </a:r>
            <a:r>
              <a:rPr lang="cs-CZ" sz="2000" dirty="0">
                <a:latin typeface="Franklin Gothic Medium" panose="020B0603020102020204" pitchFamily="34" charset="0"/>
              </a:rPr>
              <a:t> </a:t>
            </a:r>
            <a:r>
              <a:rPr lang="cs-CZ" sz="2000" dirty="0" err="1">
                <a:latin typeface="Franklin Gothic Medium" panose="020B0603020102020204" pitchFamily="34" charset="0"/>
              </a:rPr>
              <a:t>Blanc</a:t>
            </a:r>
            <a:r>
              <a:rPr lang="cs-CZ" sz="2000" dirty="0">
                <a:latin typeface="Franklin Gothic Medium" panose="020B0603020102020204" pitchFamily="34" charset="0"/>
              </a:rPr>
              <a:t>“, Velký Kosíř. V letní sezóně je možné si půjčit v několika kempech u Moravy loď a plavit se po řece. Je možnost také si půjčit kolo.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2" y="2171202"/>
            <a:ext cx="5214551" cy="33151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97" y="2684832"/>
            <a:ext cx="4068303" cy="22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112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Franklin Gothic Medium" panose="020B0603020102020204" pitchFamily="34" charset="0"/>
              </a:rPr>
              <a:t>Pokud Vás naše nabídka zaujala, neváhejte nás kontaktovat na webových stránkách nebo telefonicky.</a:t>
            </a:r>
            <a:br>
              <a:rPr lang="cs-CZ" sz="4000" dirty="0">
                <a:latin typeface="Franklin Gothic Medium" panose="020B0603020102020204" pitchFamily="34" charset="0"/>
              </a:rPr>
            </a:br>
            <a:r>
              <a:rPr lang="cs-CZ" sz="4000" dirty="0">
                <a:latin typeface="Franklin Gothic Medium" panose="020B0603020102020204" pitchFamily="34" charset="0"/>
              </a:rPr>
              <a:t>Váš kolektiv muzea Olomouckých tvarůžků v Lošticích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4118919"/>
            <a:ext cx="5181600" cy="2058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Kontakt: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Muzeum Olomouckých tvarůžků A. </a:t>
            </a:r>
            <a:r>
              <a:rPr lang="cs-CZ" sz="2000" dirty="0" smtClean="0">
                <a:latin typeface="Franklin Gothic Medium" panose="020B0603020102020204" pitchFamily="34" charset="0"/>
              </a:rPr>
              <a:t>W.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 </a:t>
            </a:r>
            <a:r>
              <a:rPr lang="cs-CZ" sz="2000" dirty="0" smtClean="0">
                <a:latin typeface="Franklin Gothic Medium" panose="020B0603020102020204" pitchFamily="34" charset="0"/>
              </a:rPr>
              <a:t>Palackého </a:t>
            </a:r>
            <a:r>
              <a:rPr lang="cs-CZ" sz="2000" dirty="0">
                <a:latin typeface="Franklin Gothic Medium" panose="020B0603020102020204" pitchFamily="34" charset="0"/>
              </a:rPr>
              <a:t>2, Loštice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e-mail: awmuzeum@tvaruzky.cz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Recepce a objednávky: </a:t>
            </a:r>
            <a:r>
              <a:rPr lang="cs-CZ" sz="2000" dirty="0">
                <a:latin typeface="Franklin Gothic Medium" panose="020B0603020102020204" pitchFamily="34" charset="0"/>
                <a:hlinkClick r:id="rId2"/>
              </a:rPr>
              <a:t>583 401 217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https://www.tvaruzky.cz/rezervace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4118919"/>
            <a:ext cx="5181600" cy="2058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>
                <a:latin typeface="Franklin Gothic Medium" panose="020B0603020102020204" pitchFamily="34" charset="0"/>
              </a:rPr>
              <a:t>Vedoucí muzea:</a:t>
            </a:r>
            <a:br>
              <a:rPr lang="cs-CZ" sz="2400" dirty="0">
                <a:latin typeface="Franklin Gothic Medium" panose="020B0603020102020204" pitchFamily="34" charset="0"/>
              </a:rPr>
            </a:br>
            <a:r>
              <a:rPr lang="cs-CZ" sz="2400" dirty="0">
                <a:latin typeface="Franklin Gothic Medium" panose="020B0603020102020204" pitchFamily="34" charset="0"/>
              </a:rPr>
              <a:t>Mgr. Vladimír Kovář</a:t>
            </a:r>
            <a:br>
              <a:rPr lang="cs-CZ" sz="2400" dirty="0">
                <a:latin typeface="Franklin Gothic Medium" panose="020B0603020102020204" pitchFamily="34" charset="0"/>
              </a:rPr>
            </a:br>
            <a:r>
              <a:rPr lang="cs-CZ" sz="2400" dirty="0">
                <a:latin typeface="Franklin Gothic Medium" panose="020B0603020102020204" pitchFamily="34" charset="0"/>
              </a:rPr>
              <a:t>tel.: </a:t>
            </a:r>
            <a:r>
              <a:rPr lang="cs-CZ" sz="2400" dirty="0">
                <a:latin typeface="Franklin Gothic Medium" panose="020B0603020102020204" pitchFamily="34" charset="0"/>
                <a:hlinkClick r:id="rId4"/>
              </a:rPr>
              <a:t>583 401 203</a:t>
            </a:r>
            <a:r>
              <a:rPr lang="cs-CZ" sz="2400" dirty="0">
                <a:latin typeface="Franklin Gothic Medium" panose="020B0603020102020204" pitchFamily="34" charset="0"/>
              </a:rPr>
              <a:t>, </a:t>
            </a:r>
            <a:r>
              <a:rPr lang="cs-CZ" sz="2400" dirty="0">
                <a:latin typeface="Franklin Gothic Medium" panose="020B0603020102020204" pitchFamily="34" charset="0"/>
                <a:hlinkClick r:id="rId5"/>
              </a:rPr>
              <a:t>603 729 105</a:t>
            </a:r>
            <a:r>
              <a:rPr lang="cs-CZ" sz="2400" dirty="0">
                <a:latin typeface="Franklin Gothic Medium" panose="020B0603020102020204" pitchFamily="34" charset="0"/>
              </a:rPr>
              <a:t/>
            </a:r>
            <a:br>
              <a:rPr lang="cs-CZ" sz="2400" dirty="0">
                <a:latin typeface="Franklin Gothic Medium" panose="020B0603020102020204" pitchFamily="34" charset="0"/>
              </a:rPr>
            </a:br>
            <a:r>
              <a:rPr lang="cs-CZ" sz="2400" dirty="0">
                <a:latin typeface="Franklin Gothic Medium" panose="020B0603020102020204" pitchFamily="34" charset="0"/>
              </a:rPr>
              <a:t>e-mail: vladimir.kovar@tvaruzky.cz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latin typeface="Franklin Gothic Medium" panose="020B0603020102020204" pitchFamily="34" charset="0"/>
              </a:rPr>
              <a:t/>
            </a:r>
            <a:br>
              <a:rPr lang="cs-CZ" dirty="0">
                <a:latin typeface="Franklin Gothic Medium" panose="020B06030201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74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9981" y="3424237"/>
            <a:ext cx="3932237" cy="142784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0810" y="593124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Muzeum gramofonů TESLA</a:t>
            </a:r>
            <a:br>
              <a:rPr lang="cs-CZ" sz="2000" b="1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Olomoucká 159/44, 789 83 Loštice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tel.: 603 275 318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e-mail: </a:t>
            </a:r>
            <a:r>
              <a:rPr lang="cs-CZ" sz="2000" u="sng" dirty="0">
                <a:latin typeface="Franklin Gothic Medium" panose="020B0603020102020204" pitchFamily="34" charset="0"/>
                <a:hlinkClick r:id="rId2"/>
              </a:rPr>
              <a:t>plasty-vyroubal@plasty-vyroubal.cz</a:t>
            </a:r>
            <a:r>
              <a:rPr lang="cs-CZ" sz="2000" u="sng" dirty="0">
                <a:latin typeface="Franklin Gothic Medium" panose="020B0603020102020204" pitchFamily="34" charset="0"/>
              </a:rPr>
              <a:t/>
            </a:r>
            <a:br>
              <a:rPr lang="cs-CZ" sz="2000" u="sng" dirty="0">
                <a:latin typeface="Franklin Gothic Medium" panose="020B0603020102020204" pitchFamily="34" charset="0"/>
              </a:rPr>
            </a:br>
            <a:r>
              <a:rPr lang="cs-CZ" sz="2000" u="sng" dirty="0">
                <a:latin typeface="Franklin Gothic Medium" panose="020B0603020102020204" pitchFamily="34" charset="0"/>
              </a:rPr>
              <a:t/>
            </a:r>
            <a:br>
              <a:rPr lang="cs-CZ" sz="2000" u="sng" dirty="0">
                <a:latin typeface="Franklin Gothic Medium" panose="020B0603020102020204" pitchFamily="34" charset="0"/>
              </a:rPr>
            </a:br>
            <a:r>
              <a:rPr lang="cs-CZ" sz="2000" b="1" dirty="0">
                <a:latin typeface="Franklin Gothic Medium" panose="020B0603020102020204" pitchFamily="34" charset="0"/>
              </a:rPr>
              <a:t>Ateliér – řezbář – Jaroslav Beneš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 err="1">
                <a:latin typeface="Franklin Gothic Medium" panose="020B0603020102020204" pitchFamily="34" charset="0"/>
              </a:rPr>
              <a:t>Moravičanská</a:t>
            </a:r>
            <a:r>
              <a:rPr lang="cs-CZ" sz="2000" dirty="0">
                <a:latin typeface="Franklin Gothic Medium" panose="020B0603020102020204" pitchFamily="34" charset="0"/>
              </a:rPr>
              <a:t> 439, 789 83 Loštice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 smtClean="0">
                <a:latin typeface="Franklin Gothic Medium" panose="020B0603020102020204" pitchFamily="34" charset="0"/>
              </a:rPr>
              <a:t>tel.: </a:t>
            </a:r>
            <a:r>
              <a:rPr lang="cs-CZ" sz="2000" dirty="0">
                <a:latin typeface="Franklin Gothic Medium" panose="020B0603020102020204" pitchFamily="34" charset="0"/>
              </a:rPr>
              <a:t>603 929 926</a:t>
            </a:r>
            <a:br>
              <a:rPr lang="cs-CZ" sz="2000" dirty="0">
                <a:latin typeface="Franklin Gothic Medium" panose="020B0603020102020204" pitchFamily="34" charset="0"/>
              </a:rPr>
            </a:br>
            <a:endParaRPr lang="cs-CZ" sz="2000" dirty="0">
              <a:latin typeface="Franklin Gothic Medium" panose="020B0603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593124"/>
            <a:ext cx="3932237" cy="3023287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Franklin Gothic Medium" panose="020B0603020102020204" pitchFamily="34" charset="0"/>
              </a:rPr>
              <a:t>Synagoga Loštice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b="1" dirty="0">
                <a:latin typeface="Franklin Gothic Medium" panose="020B0603020102020204" pitchFamily="34" charset="0"/>
              </a:rPr>
              <a:t>RESPEKT A TOLERANCE 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b="1" dirty="0">
                <a:latin typeface="Franklin Gothic Medium" panose="020B0603020102020204" pitchFamily="34" charset="0"/>
              </a:rPr>
              <a:t>e-mail: </a:t>
            </a: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respektatolerance@seznam.com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b="1" dirty="0" smtClean="0">
                <a:latin typeface="Franklin Gothic Medium" panose="020B0603020102020204" pitchFamily="34" charset="0"/>
              </a:rPr>
              <a:t>tel.: </a:t>
            </a:r>
            <a:r>
              <a:rPr lang="cs-CZ" sz="2000" b="1" dirty="0">
                <a:latin typeface="Franklin Gothic Medium" panose="020B0603020102020204" pitchFamily="34" charset="0"/>
              </a:rPr>
              <a:t>775 264 206, 607 867 372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www.respectandtolerance.com</a:t>
            </a:r>
            <a:r>
              <a:rPr lang="cs-CZ" sz="2000" u="sng" dirty="0">
                <a:latin typeface="Franklin Gothic Medium" panose="020B0603020102020204" pitchFamily="34" charset="0"/>
              </a:rPr>
              <a:t/>
            </a:r>
            <a:br>
              <a:rPr lang="cs-CZ" sz="2000" u="sng" dirty="0">
                <a:latin typeface="Franklin Gothic Medium" panose="020B0603020102020204" pitchFamily="34" charset="0"/>
              </a:rPr>
            </a:br>
            <a:r>
              <a:rPr lang="cs-CZ" sz="2000" u="sng" dirty="0">
                <a:latin typeface="Franklin Gothic Medium" panose="020B0603020102020204" pitchFamily="34" charset="0"/>
              </a:rPr>
              <a:t/>
            </a:r>
            <a:br>
              <a:rPr lang="cs-CZ" sz="2000" u="sng" dirty="0">
                <a:latin typeface="Franklin Gothic Medium" panose="020B0603020102020204" pitchFamily="34" charset="0"/>
              </a:rPr>
            </a:br>
            <a:r>
              <a:rPr lang="cs-CZ" sz="2000" b="1" dirty="0">
                <a:latin typeface="Franklin Gothic Medium" panose="020B0603020102020204" pitchFamily="34" charset="0"/>
              </a:rPr>
              <a:t>Památník Adolfa Kašpara</a:t>
            </a:r>
            <a:r>
              <a:rPr lang="cs-CZ" sz="2000" dirty="0">
                <a:latin typeface="Franklin Gothic Medium" panose="020B0603020102020204" pitchFamily="34" charset="0"/>
              </a:rPr>
              <a:t/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Palackého ulice 343, 789 83 Loštice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tel: 583 445 256, 725 477 650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dirty="0">
                <a:latin typeface="Franklin Gothic Medium" panose="020B0603020102020204" pitchFamily="34" charset="0"/>
              </a:rPr>
              <a:t>e-mail: pamatnik.lostice@muzeum-sumperk.cz</a:t>
            </a:r>
            <a:br>
              <a:rPr lang="cs-CZ" sz="2000" dirty="0">
                <a:latin typeface="Franklin Gothic Medium" panose="020B0603020102020204" pitchFamily="34" charset="0"/>
              </a:rPr>
            </a:br>
            <a:r>
              <a:rPr lang="cs-CZ" sz="2000" u="sng" dirty="0">
                <a:latin typeface="Franklin Gothic Medium" panose="020B0603020102020204" pitchFamily="34" charset="0"/>
                <a:hlinkClick r:id="rId5"/>
              </a:rPr>
              <a:t>https://muzeum-sumperk.cz/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183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9788" y="1890173"/>
            <a:ext cx="3932237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Franklin Gothic Medium" panose="020B0603020102020204" pitchFamily="34" charset="0"/>
              </a:rPr>
              <a:t>Lovecko-lesnické muzeum v Úsově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Adresa: Zámecká 1, 789 73 Úsov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 736 676 351, 583 435 111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 </a:t>
            </a:r>
            <a:r>
              <a:rPr lang="cs-CZ" sz="2000" u="sng" dirty="0">
                <a:latin typeface="Franklin Gothic Medium" panose="020B0603020102020204" pitchFamily="34" charset="0"/>
                <a:hlinkClick r:id="rId2"/>
              </a:rPr>
              <a:t>usov@muzeum-sumperk.cz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3"/>
              </a:rPr>
              <a:t>https://muzeum-sumperk.cz/muzea/usov</a:t>
            </a:r>
            <a:r>
              <a:rPr lang="cs-CZ" sz="2000" u="sng" dirty="0" smtClean="0">
                <a:latin typeface="Franklin Gothic Medium" panose="020B0603020102020204" pitchFamily="34" charset="0"/>
                <a:hlinkClick r:id="rId3"/>
              </a:rPr>
              <a:t>/</a:t>
            </a:r>
            <a:endParaRPr lang="cs-CZ" sz="2000" u="sng" dirty="0" smtClean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u="sng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Franklin Gothic Medium" panose="020B0603020102020204" pitchFamily="34" charset="0"/>
              </a:rPr>
              <a:t>Mladečské</a:t>
            </a:r>
            <a:r>
              <a:rPr lang="cs-CZ" sz="2000" b="1" dirty="0">
                <a:latin typeface="Franklin Gothic Medium" panose="020B0603020102020204" pitchFamily="34" charset="0"/>
              </a:rPr>
              <a:t> jeskyně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Adresa: Mladeč 84, 783 21 Chudobín u Litovle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 730 574 627, 585 347 148</a:t>
            </a:r>
          </a:p>
          <a:p>
            <a:pPr marL="0" indent="0">
              <a:buNone/>
            </a:pPr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 </a:t>
            </a:r>
            <a:r>
              <a:rPr lang="cs-CZ" sz="2000" u="sng" dirty="0">
                <a:latin typeface="Franklin Gothic Medium" panose="020B0603020102020204" pitchFamily="34" charset="0"/>
                <a:hlinkClick r:id="rId4"/>
              </a:rPr>
              <a:t>mladec@caves.cz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cs-CZ" sz="2000" u="sng" dirty="0">
                <a:latin typeface="Franklin Gothic Medium" panose="020B0603020102020204" pitchFamily="34" charset="0"/>
                <a:hlinkClick r:id="rId5"/>
              </a:rPr>
              <a:t>https://mladecske.caves.cz/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sz="2000" u="sng" dirty="0">
              <a:latin typeface="Franklin Gothic Medium" panose="020B0603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3312" y="987425"/>
            <a:ext cx="3932237" cy="4873625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Státní </a:t>
            </a:r>
            <a:r>
              <a:rPr lang="cs-CZ" sz="2000" b="1" dirty="0">
                <a:latin typeface="Franklin Gothic Medium" panose="020B0603020102020204" pitchFamily="34" charset="0"/>
              </a:rPr>
              <a:t>hrad Bouzov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sz="2000" dirty="0">
                <a:latin typeface="Franklin Gothic Medium" panose="020B0603020102020204" pitchFamily="34" charset="0"/>
              </a:rPr>
              <a:t>Adresa: Bouzov 8, 783 25 Bouzov</a:t>
            </a:r>
          </a:p>
          <a:p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 775 888 960</a:t>
            </a:r>
          </a:p>
          <a:p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 </a:t>
            </a:r>
            <a:r>
              <a:rPr lang="cs-CZ" sz="2000" u="sng" dirty="0">
                <a:latin typeface="Franklin Gothic Medium" panose="020B0603020102020204" pitchFamily="34" charset="0"/>
                <a:hlinkClick r:id="rId6"/>
              </a:rPr>
              <a:t>rezervace.bouzov@npu.cz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sz="2000" u="sng" dirty="0">
                <a:latin typeface="Franklin Gothic Medium" panose="020B0603020102020204" pitchFamily="34" charset="0"/>
                <a:hlinkClick r:id="rId7"/>
              </a:rPr>
              <a:t>https://</a:t>
            </a:r>
            <a:r>
              <a:rPr lang="cs-CZ" sz="2000" u="sng" dirty="0" smtClean="0">
                <a:latin typeface="Franklin Gothic Medium" panose="020B0603020102020204" pitchFamily="34" charset="0"/>
                <a:hlinkClick r:id="rId7"/>
              </a:rPr>
              <a:t>www.hrad-bouzov.cz/cs</a:t>
            </a:r>
            <a:endParaRPr lang="cs-CZ" sz="2000" u="sng" dirty="0" smtClean="0">
              <a:latin typeface="Franklin Gothic Medium" panose="020B0603020102020204" pitchFamily="34" charset="0"/>
            </a:endParaRPr>
          </a:p>
          <a:p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sz="2000" dirty="0">
                <a:latin typeface="Franklin Gothic Medium" panose="020B0603020102020204" pitchFamily="34" charset="0"/>
              </a:rPr>
              <a:t> </a:t>
            </a:r>
            <a:r>
              <a:rPr lang="cs-CZ" sz="2000" b="1" dirty="0" smtClean="0">
                <a:latin typeface="Franklin Gothic Medium" panose="020B0603020102020204" pitchFamily="34" charset="0"/>
              </a:rPr>
              <a:t>Javoříčské </a:t>
            </a:r>
            <a:r>
              <a:rPr lang="cs-CZ" sz="2000" b="1" dirty="0">
                <a:latin typeface="Franklin Gothic Medium" panose="020B0603020102020204" pitchFamily="34" charset="0"/>
              </a:rPr>
              <a:t>jeskyně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sz="2000" dirty="0">
                <a:latin typeface="Franklin Gothic Medium" panose="020B0603020102020204" pitchFamily="34" charset="0"/>
              </a:rPr>
              <a:t>Adresa: Březina 31, 783 24 Luká</a:t>
            </a:r>
          </a:p>
          <a:p>
            <a:r>
              <a:rPr lang="cs-CZ" sz="2000" dirty="0">
                <a:latin typeface="Franklin Gothic Medium" panose="020B0603020102020204" pitchFamily="34" charset="0"/>
              </a:rPr>
              <a:t>t</a:t>
            </a:r>
            <a:r>
              <a:rPr lang="cs-CZ" sz="2000" dirty="0" smtClean="0">
                <a:latin typeface="Franklin Gothic Medium" panose="020B0603020102020204" pitchFamily="34" charset="0"/>
              </a:rPr>
              <a:t>el</a:t>
            </a:r>
            <a:r>
              <a:rPr lang="cs-CZ" sz="2000" dirty="0">
                <a:latin typeface="Franklin Gothic Medium" panose="020B0603020102020204" pitchFamily="34" charset="0"/>
              </a:rPr>
              <a:t>.: 585 345 451, 730 575 924</a:t>
            </a:r>
          </a:p>
          <a:p>
            <a:r>
              <a:rPr lang="cs-CZ" sz="2000" dirty="0">
                <a:latin typeface="Franklin Gothic Medium" panose="020B0603020102020204" pitchFamily="34" charset="0"/>
              </a:rPr>
              <a:t>e</a:t>
            </a:r>
            <a:r>
              <a:rPr lang="cs-CZ" sz="2000" dirty="0" smtClean="0">
                <a:latin typeface="Franklin Gothic Medium" panose="020B0603020102020204" pitchFamily="34" charset="0"/>
              </a:rPr>
              <a:t>-mail</a:t>
            </a:r>
            <a:r>
              <a:rPr lang="cs-CZ" sz="2000" dirty="0">
                <a:latin typeface="Franklin Gothic Medium" panose="020B0603020102020204" pitchFamily="34" charset="0"/>
              </a:rPr>
              <a:t>: </a:t>
            </a:r>
            <a:r>
              <a:rPr lang="cs-CZ" sz="2000" u="sng" dirty="0">
                <a:latin typeface="Franklin Gothic Medium" panose="020B0603020102020204" pitchFamily="34" charset="0"/>
                <a:hlinkClick r:id="rId8"/>
              </a:rPr>
              <a:t>javoricko@caves.cz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sz="2000" u="sng" dirty="0">
                <a:latin typeface="Franklin Gothic Medium" panose="020B0603020102020204" pitchFamily="34" charset="0"/>
                <a:hlinkClick r:id="rId9"/>
              </a:rPr>
              <a:t>https://javoricske.caves.cz/</a:t>
            </a:r>
            <a:endParaRPr lang="cs-CZ" sz="2000" dirty="0">
              <a:latin typeface="Franklin Gothic Medium" panose="020B0603020102020204" pitchFamily="34" charset="0"/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9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236</Words>
  <Application>Microsoft Office PowerPoint</Application>
  <PresentationFormat>Širokoúhlá obrazovka</PresentationFormat>
  <Paragraphs>137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Franklin Gothic Medium</vt:lpstr>
      <vt:lpstr>Motiv Office</vt:lpstr>
      <vt:lpstr>Dámy a pánové, vážení tvarůžkoví přátelé,   obracíme se na Vás s nabídkou návštěvy muzea Olomouckých tvarůžků v Lošticích (okres Šumperk, Olomoucký kraj). Tento výlet by mohl být zajímavý např. pro nejrůznější společenská či sportovní seskupení nebo školy ve Vaší obci, proto Vás prosíme o předání informací také jim.</vt:lpstr>
      <vt:lpstr>Olomoucké tvarůžky jsou naším národním fenoménem – jediný český (moravský) pod mazem zrající sýr se na Hané vyráběl už ve středověku a jeho průmyslový provoz přežil jen ve firmě A.W. v městečku Lošticích. Od roku 1993 je ve firmě A.W. podnikové muzeum, od roku 2014 v nových prostorách. Má otevřeno 7 dní v týdnu od 9 do 18 hodin (kromě několika dní o Vánocích a na přelomu roku), je bezbariérové a navazuje na podnikovou prodejnu, v níž lze pořídit celý sortiment nejen tvarůžků, ale i výrobků s jejich podílem (pomazánky, uzeniny…). Prohlídka muzea (s výkladem nebo individuálně) trvá zhruba 1 až 1,5 hodiny.</vt:lpstr>
      <vt:lpstr>Loštice – ač se to nezdá – nabízejí i další atraktivní program. Je zde možné navštívit židovskou synagogu a židovský hřbitov, památník Adolfa Kašpara a muzeum gramofonů, v létě i koupaliště. Turistickým tahákem je i řezbář Jaroslav Beneš, tvůrce Loštického betlému, který je k prohlédnutí spolu s jeho dílnou a expozicí jeho výrobků. </vt:lpstr>
      <vt:lpstr>Blízké okolí pak nabízí další „pecky“. Jen několik kilometrů od Loštic jsou hrady Bouzov a Úsov (s lesnickým muzeem), jeskyně Javoříčko a Mladeč, historická města Litovel (přezdívaná Hanácké Benátky) a Uničov (mj. muzeum vězeňství v původní šatlavě) a Mohelnice, o pár kilometrů dále Zábřeh (muzeum Eskyma Welzla) či zámky Čechy pod Kosířem a Náměšť na Hané. </vt:lpstr>
      <vt:lpstr>Stravování či občerstvení také není problém. Přímo proti muzeu je restaurace u Coufalů s dostatečnou kapacitou (mj. salónek), na náměstí je ještě restaurace U rytíře, Tvarůžkové lahůdky a bistro U lišky Bystroušky, nedaleko je Tvarůžková cukrárna a restaurace Na růžku. Ve všech podnicích připravují nejrůznější tvarůžkové speciality od klasiky, obalovaných smažených, až po tvarůžkové zákusky, moučníky, tatarák či tvarůžkovou zmrzlinu.  Pokud byste svůj výlet plánovali jako vícedenní s přespáním, je v okolí možnost ubytovat se v několika zařízeních, z nichž některé kapacitně zvládnou i klasický autobus s cca 50 pasažéry.  </vt:lpstr>
      <vt:lpstr>Prezentace aplikace PowerPoint</vt:lpstr>
      <vt:lpstr>Pokud Vás naše nabídka zaujala, neváhejte nás kontaktovat na webových stránkách nebo telefonicky. Váš kolektiv muzea Olomouckých tvarůžků v Lošticích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Dámy a pánové, vážení tvarůžkoví přátelé,   obracíme se na Vás s nabídkou návštěvy muzea Olomouckých tvarůžků v Lošticích (okres Šumperk, Olomoucký kraj). Tento výlet by mohl být zajímavý např. pro nejrůznější společenská či sportovní seskupení nebo školy ve Vaší obci, proto Vás prosíme o předání informací také jim.</dc:title>
  <dc:creator>AW muzeum - recepce</dc:creator>
  <cp:lastModifiedBy>AW muzeum - recepce</cp:lastModifiedBy>
  <cp:revision>28</cp:revision>
  <dcterms:created xsi:type="dcterms:W3CDTF">2023-09-10T08:04:27Z</dcterms:created>
  <dcterms:modified xsi:type="dcterms:W3CDTF">2024-01-22T15:18:39Z</dcterms:modified>
</cp:coreProperties>
</file>